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1" r:id="rId1"/>
  </p:sldMasterIdLst>
  <p:notesMasterIdLst>
    <p:notesMasterId r:id="rId17"/>
  </p:notesMasterIdLst>
  <p:sldIdLst>
    <p:sldId id="256" r:id="rId2"/>
    <p:sldId id="265" r:id="rId3"/>
    <p:sldId id="260" r:id="rId4"/>
    <p:sldId id="277" r:id="rId5"/>
    <p:sldId id="279" r:id="rId6"/>
    <p:sldId id="267" r:id="rId7"/>
    <p:sldId id="274" r:id="rId8"/>
    <p:sldId id="275" r:id="rId9"/>
    <p:sldId id="272" r:id="rId10"/>
    <p:sldId id="266" r:id="rId11"/>
    <p:sldId id="259" r:id="rId12"/>
    <p:sldId id="270" r:id="rId13"/>
    <p:sldId id="278" r:id="rId14"/>
    <p:sldId id="25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85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27F5B-FE61-9E47-B2FD-D94A053B5FC5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3047E-AD04-7B49-B203-BB6D07889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Pelaum</a:t>
            </a:r>
            <a:r>
              <a:rPr lang="en-US" dirty="0"/>
              <a:t> Jamaica, Barbados, Angola, </a:t>
            </a:r>
            <a:r>
              <a:rPr lang="en-US" dirty="0" err="1"/>
              <a:t>Brasil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3047E-AD04-7B49-B203-BB6D078897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56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Belize, Antigua, Italy, Korea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3047E-AD04-7B49-B203-BB6D078897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0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Sweden, Vietnam, Ethiopia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3047E-AD04-7B49-B203-BB6D078897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6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1639-B2D6-4652-B8C3-1B4C224A7BAF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480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877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28511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44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96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478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9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00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0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61B7-6B89-48AB-966F-622E2788EECC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6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94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702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3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0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7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962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87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openflights.org/data.php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iata.org/en/publications/directories/code-search/" TargetMode="External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E4D3-EB3F-54F6-DB52-F5382C991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423" y="2065406"/>
            <a:ext cx="9144000" cy="23876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The Ultimate</a:t>
            </a:r>
            <a:br>
              <a:rPr lang="en-US" sz="6000" dirty="0"/>
            </a:br>
            <a:r>
              <a:rPr lang="en-US" sz="6000" dirty="0"/>
              <a:t>Travel Route</a:t>
            </a:r>
            <a:br>
              <a:rPr lang="en-US" sz="6000" dirty="0"/>
            </a:br>
            <a:r>
              <a:rPr lang="en-US" sz="6000" dirty="0"/>
              <a:t>Visualization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8FF2E-EF4A-CA12-7DB3-A124A88E2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771" y="6356718"/>
            <a:ext cx="10820399" cy="841022"/>
          </a:xfrm>
        </p:spPr>
        <p:txBody>
          <a:bodyPr>
            <a:normAutofit/>
          </a:bodyPr>
          <a:lstStyle/>
          <a:p>
            <a:r>
              <a:rPr lang="en-US" sz="1800" b="1" dirty="0">
                <a:cs typeface="Arial" panose="020B0604020202020204" pitchFamily="34" charset="0"/>
              </a:rPr>
              <a:t>Maruti Biswas                  Sarah </a:t>
            </a:r>
            <a:r>
              <a:rPr lang="en-US" sz="1800" b="1" dirty="0" err="1">
                <a:cs typeface="Arial" panose="020B0604020202020204" pitchFamily="34" charset="0"/>
              </a:rPr>
              <a:t>Demmon</a:t>
            </a:r>
            <a:r>
              <a:rPr lang="en-US" sz="1800" b="1" dirty="0">
                <a:cs typeface="Arial" panose="020B0604020202020204" pitchFamily="34" charset="0"/>
              </a:rPr>
              <a:t>             Paola Roman           Chantal Thomas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48960-699C-4C03-A952-437796BC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01" y="4918039"/>
            <a:ext cx="1558341" cy="9561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9FCDD-B36C-589A-10B7-C573E60CB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27" y="362749"/>
            <a:ext cx="1665699" cy="1107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3FFE0-E050-5F3B-9929-CF5A2954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183" y="380077"/>
            <a:ext cx="1542481" cy="1036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B6C274-E9F1-82F9-EF23-A6CB5FD1D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339923"/>
            <a:ext cx="1364144" cy="1036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EDA67-AA68-E401-4F2F-05931EC93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78" y="4949307"/>
            <a:ext cx="1895695" cy="9561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F1C6BA-772C-B3FF-387B-B0A40694B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6056" y="4918039"/>
            <a:ext cx="1459947" cy="987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4CC6D0-07F0-88C3-057C-83D460CAC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0304" y="372508"/>
            <a:ext cx="1665699" cy="1136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flag with a turtle and a coat of arms&#10;&#10;Description automatically generated">
            <a:extLst>
              <a:ext uri="{FF2B5EF4-FFF2-40B4-BE49-F238E27FC236}">
                <a16:creationId xmlns:a16="http://schemas.microsoft.com/office/drawing/2014/main" id="{1AA41AFB-4019-478F-C5F0-A7D1C9201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1654" y="4882232"/>
            <a:ext cx="1558341" cy="1037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flag with a white circle in the center&#10;&#10;Description automatically generated">
            <a:extLst>
              <a:ext uri="{FF2B5EF4-FFF2-40B4-BE49-F238E27FC236}">
                <a16:creationId xmlns:a16="http://schemas.microsoft.com/office/drawing/2014/main" id="{E490025F-34D9-88FC-FE88-CDE4E50FCD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0168" y="339923"/>
            <a:ext cx="1649827" cy="1111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3E7B7-B5D5-56C5-F0AC-7281667FC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1135" y="4882232"/>
            <a:ext cx="1542164" cy="1036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112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A2F2-F232-CC34-66EA-C01EC399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14" y="2965395"/>
            <a:ext cx="7729728" cy="118872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A PEEK AT OUR CODE</a:t>
            </a:r>
          </a:p>
        </p:txBody>
      </p:sp>
    </p:spTree>
    <p:extLst>
      <p:ext uri="{BB962C8B-B14F-4D97-AF65-F5344CB8AC3E}">
        <p14:creationId xmlns:p14="http://schemas.microsoft.com/office/powerpoint/2010/main" val="425191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0AB32B-C7BF-DC4D-10D0-9BCF5948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78" y="5953590"/>
            <a:ext cx="1002692" cy="6152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2FA726-7FFB-E203-B30C-7B3DF992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2" y="5937956"/>
            <a:ext cx="1219757" cy="6152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53EE0-7136-1929-BD94-5710BEFB2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246" y="5949104"/>
            <a:ext cx="939382" cy="6353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242FC0-E5C4-B83F-FFC8-F8D53BB3DEC9}"/>
              </a:ext>
            </a:extLst>
          </p:cNvPr>
          <p:cNvSpPr txBox="1"/>
          <p:nvPr/>
        </p:nvSpPr>
        <p:spPr>
          <a:xfrm>
            <a:off x="162263" y="116420"/>
            <a:ext cx="1471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APP.JS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D8FAA-16A1-1FB9-F473-7E68E39C7B83}"/>
              </a:ext>
            </a:extLst>
          </p:cNvPr>
          <p:cNvSpPr txBox="1"/>
          <p:nvPr/>
        </p:nvSpPr>
        <p:spPr>
          <a:xfrm>
            <a:off x="137605" y="847957"/>
            <a:ext cx="7496664" cy="5770811"/>
          </a:xfrm>
          <a:custGeom>
            <a:avLst/>
            <a:gdLst>
              <a:gd name="connsiteX0" fmla="*/ 0 w 7496664"/>
              <a:gd name="connsiteY0" fmla="*/ 0 h 5770811"/>
              <a:gd name="connsiteX1" fmla="*/ 456615 w 7496664"/>
              <a:gd name="connsiteY1" fmla="*/ 0 h 5770811"/>
              <a:gd name="connsiteX2" fmla="*/ 1288063 w 7496664"/>
              <a:gd name="connsiteY2" fmla="*/ 0 h 5770811"/>
              <a:gd name="connsiteX3" fmla="*/ 1969578 w 7496664"/>
              <a:gd name="connsiteY3" fmla="*/ 0 h 5770811"/>
              <a:gd name="connsiteX4" fmla="*/ 2426193 w 7496664"/>
              <a:gd name="connsiteY4" fmla="*/ 0 h 5770811"/>
              <a:gd name="connsiteX5" fmla="*/ 3107708 w 7496664"/>
              <a:gd name="connsiteY5" fmla="*/ 0 h 5770811"/>
              <a:gd name="connsiteX6" fmla="*/ 3939156 w 7496664"/>
              <a:gd name="connsiteY6" fmla="*/ 0 h 5770811"/>
              <a:gd name="connsiteX7" fmla="*/ 4545704 w 7496664"/>
              <a:gd name="connsiteY7" fmla="*/ 0 h 5770811"/>
              <a:gd name="connsiteX8" fmla="*/ 5152253 w 7496664"/>
              <a:gd name="connsiteY8" fmla="*/ 0 h 5770811"/>
              <a:gd name="connsiteX9" fmla="*/ 5833768 w 7496664"/>
              <a:gd name="connsiteY9" fmla="*/ 0 h 5770811"/>
              <a:gd name="connsiteX10" fmla="*/ 6590249 w 7496664"/>
              <a:gd name="connsiteY10" fmla="*/ 0 h 5770811"/>
              <a:gd name="connsiteX11" fmla="*/ 7496664 w 7496664"/>
              <a:gd name="connsiteY11" fmla="*/ 0 h 5770811"/>
              <a:gd name="connsiteX12" fmla="*/ 7496664 w 7496664"/>
              <a:gd name="connsiteY12" fmla="*/ 698909 h 5770811"/>
              <a:gd name="connsiteX13" fmla="*/ 7496664 w 7496664"/>
              <a:gd name="connsiteY13" fmla="*/ 1282402 h 5770811"/>
              <a:gd name="connsiteX14" fmla="*/ 7496664 w 7496664"/>
              <a:gd name="connsiteY14" fmla="*/ 1808187 h 5770811"/>
              <a:gd name="connsiteX15" fmla="*/ 7496664 w 7496664"/>
              <a:gd name="connsiteY15" fmla="*/ 2449389 h 5770811"/>
              <a:gd name="connsiteX16" fmla="*/ 7496664 w 7496664"/>
              <a:gd name="connsiteY16" fmla="*/ 3148298 h 5770811"/>
              <a:gd name="connsiteX17" fmla="*/ 7496664 w 7496664"/>
              <a:gd name="connsiteY17" fmla="*/ 3904915 h 5770811"/>
              <a:gd name="connsiteX18" fmla="*/ 7496664 w 7496664"/>
              <a:gd name="connsiteY18" fmla="*/ 4603825 h 5770811"/>
              <a:gd name="connsiteX19" fmla="*/ 7496664 w 7496664"/>
              <a:gd name="connsiteY19" fmla="*/ 5770811 h 5770811"/>
              <a:gd name="connsiteX20" fmla="*/ 6740182 w 7496664"/>
              <a:gd name="connsiteY20" fmla="*/ 5770811 h 5770811"/>
              <a:gd name="connsiteX21" fmla="*/ 6133634 w 7496664"/>
              <a:gd name="connsiteY21" fmla="*/ 5770811 h 5770811"/>
              <a:gd name="connsiteX22" fmla="*/ 5527086 w 7496664"/>
              <a:gd name="connsiteY22" fmla="*/ 5770811 h 5770811"/>
              <a:gd name="connsiteX23" fmla="*/ 4770604 w 7496664"/>
              <a:gd name="connsiteY23" fmla="*/ 5770811 h 5770811"/>
              <a:gd name="connsiteX24" fmla="*/ 4089089 w 7496664"/>
              <a:gd name="connsiteY24" fmla="*/ 5770811 h 5770811"/>
              <a:gd name="connsiteX25" fmla="*/ 3632474 w 7496664"/>
              <a:gd name="connsiteY25" fmla="*/ 5770811 h 5770811"/>
              <a:gd name="connsiteX26" fmla="*/ 3025926 w 7496664"/>
              <a:gd name="connsiteY26" fmla="*/ 5770811 h 5770811"/>
              <a:gd name="connsiteX27" fmla="*/ 2269445 w 7496664"/>
              <a:gd name="connsiteY27" fmla="*/ 5770811 h 5770811"/>
              <a:gd name="connsiteX28" fmla="*/ 1737863 w 7496664"/>
              <a:gd name="connsiteY28" fmla="*/ 5770811 h 5770811"/>
              <a:gd name="connsiteX29" fmla="*/ 906415 w 7496664"/>
              <a:gd name="connsiteY29" fmla="*/ 5770811 h 5770811"/>
              <a:gd name="connsiteX30" fmla="*/ 0 w 7496664"/>
              <a:gd name="connsiteY30" fmla="*/ 5770811 h 5770811"/>
              <a:gd name="connsiteX31" fmla="*/ 0 w 7496664"/>
              <a:gd name="connsiteY31" fmla="*/ 5129610 h 5770811"/>
              <a:gd name="connsiteX32" fmla="*/ 0 w 7496664"/>
              <a:gd name="connsiteY32" fmla="*/ 4661533 h 5770811"/>
              <a:gd name="connsiteX33" fmla="*/ 0 w 7496664"/>
              <a:gd name="connsiteY33" fmla="*/ 4020332 h 5770811"/>
              <a:gd name="connsiteX34" fmla="*/ 0 w 7496664"/>
              <a:gd name="connsiteY34" fmla="*/ 3494547 h 5770811"/>
              <a:gd name="connsiteX35" fmla="*/ 0 w 7496664"/>
              <a:gd name="connsiteY35" fmla="*/ 2968762 h 5770811"/>
              <a:gd name="connsiteX36" fmla="*/ 0 w 7496664"/>
              <a:gd name="connsiteY36" fmla="*/ 2442977 h 5770811"/>
              <a:gd name="connsiteX37" fmla="*/ 0 w 7496664"/>
              <a:gd name="connsiteY37" fmla="*/ 1917192 h 5770811"/>
              <a:gd name="connsiteX38" fmla="*/ 0 w 7496664"/>
              <a:gd name="connsiteY38" fmla="*/ 1333699 h 5770811"/>
              <a:gd name="connsiteX39" fmla="*/ 0 w 7496664"/>
              <a:gd name="connsiteY39" fmla="*/ 807914 h 5770811"/>
              <a:gd name="connsiteX40" fmla="*/ 0 w 7496664"/>
              <a:gd name="connsiteY40" fmla="*/ 0 h 577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496664" h="5770811" fill="none" extrusionOk="0">
                <a:moveTo>
                  <a:pt x="0" y="0"/>
                </a:moveTo>
                <a:cubicBezTo>
                  <a:pt x="96435" y="22646"/>
                  <a:pt x="237796" y="13116"/>
                  <a:pt x="456615" y="0"/>
                </a:cubicBezTo>
                <a:cubicBezTo>
                  <a:pt x="675435" y="-13116"/>
                  <a:pt x="950034" y="3957"/>
                  <a:pt x="1288063" y="0"/>
                </a:cubicBezTo>
                <a:cubicBezTo>
                  <a:pt x="1626092" y="-3957"/>
                  <a:pt x="1796190" y="15388"/>
                  <a:pt x="1969578" y="0"/>
                </a:cubicBezTo>
                <a:cubicBezTo>
                  <a:pt x="2142967" y="-15388"/>
                  <a:pt x="2329869" y="18204"/>
                  <a:pt x="2426193" y="0"/>
                </a:cubicBezTo>
                <a:cubicBezTo>
                  <a:pt x="2522517" y="-18204"/>
                  <a:pt x="2767950" y="-27168"/>
                  <a:pt x="3107708" y="0"/>
                </a:cubicBezTo>
                <a:cubicBezTo>
                  <a:pt x="3447466" y="27168"/>
                  <a:pt x="3726720" y="-37410"/>
                  <a:pt x="3939156" y="0"/>
                </a:cubicBezTo>
                <a:cubicBezTo>
                  <a:pt x="4151592" y="37410"/>
                  <a:pt x="4394229" y="19913"/>
                  <a:pt x="4545704" y="0"/>
                </a:cubicBezTo>
                <a:cubicBezTo>
                  <a:pt x="4697179" y="-19913"/>
                  <a:pt x="4955045" y="-17088"/>
                  <a:pt x="5152253" y="0"/>
                </a:cubicBezTo>
                <a:cubicBezTo>
                  <a:pt x="5349461" y="17088"/>
                  <a:pt x="5623533" y="-27905"/>
                  <a:pt x="5833768" y="0"/>
                </a:cubicBezTo>
                <a:cubicBezTo>
                  <a:pt x="6044003" y="27905"/>
                  <a:pt x="6383571" y="30295"/>
                  <a:pt x="6590249" y="0"/>
                </a:cubicBezTo>
                <a:cubicBezTo>
                  <a:pt x="6796927" y="-30295"/>
                  <a:pt x="7242822" y="76"/>
                  <a:pt x="7496664" y="0"/>
                </a:cubicBezTo>
                <a:cubicBezTo>
                  <a:pt x="7494975" y="281535"/>
                  <a:pt x="7495246" y="409924"/>
                  <a:pt x="7496664" y="698909"/>
                </a:cubicBezTo>
                <a:cubicBezTo>
                  <a:pt x="7498082" y="987894"/>
                  <a:pt x="7509985" y="1059983"/>
                  <a:pt x="7496664" y="1282402"/>
                </a:cubicBezTo>
                <a:cubicBezTo>
                  <a:pt x="7483343" y="1504821"/>
                  <a:pt x="7503882" y="1692908"/>
                  <a:pt x="7496664" y="1808187"/>
                </a:cubicBezTo>
                <a:cubicBezTo>
                  <a:pt x="7489446" y="1923467"/>
                  <a:pt x="7511592" y="2209613"/>
                  <a:pt x="7496664" y="2449389"/>
                </a:cubicBezTo>
                <a:cubicBezTo>
                  <a:pt x="7481736" y="2689165"/>
                  <a:pt x="7477365" y="2958610"/>
                  <a:pt x="7496664" y="3148298"/>
                </a:cubicBezTo>
                <a:cubicBezTo>
                  <a:pt x="7515963" y="3337986"/>
                  <a:pt x="7502923" y="3750725"/>
                  <a:pt x="7496664" y="3904915"/>
                </a:cubicBezTo>
                <a:cubicBezTo>
                  <a:pt x="7490405" y="4059105"/>
                  <a:pt x="7501481" y="4297994"/>
                  <a:pt x="7496664" y="4603825"/>
                </a:cubicBezTo>
                <a:cubicBezTo>
                  <a:pt x="7491848" y="4909656"/>
                  <a:pt x="7488573" y="5530164"/>
                  <a:pt x="7496664" y="5770811"/>
                </a:cubicBezTo>
                <a:cubicBezTo>
                  <a:pt x="7136066" y="5801699"/>
                  <a:pt x="7000097" y="5790690"/>
                  <a:pt x="6740182" y="5770811"/>
                </a:cubicBezTo>
                <a:cubicBezTo>
                  <a:pt x="6480267" y="5750932"/>
                  <a:pt x="6425519" y="5772567"/>
                  <a:pt x="6133634" y="5770811"/>
                </a:cubicBezTo>
                <a:cubicBezTo>
                  <a:pt x="5841749" y="5769055"/>
                  <a:pt x="5666633" y="5791518"/>
                  <a:pt x="5527086" y="5770811"/>
                </a:cubicBezTo>
                <a:cubicBezTo>
                  <a:pt x="5387539" y="5750104"/>
                  <a:pt x="5069228" y="5752067"/>
                  <a:pt x="4770604" y="5770811"/>
                </a:cubicBezTo>
                <a:cubicBezTo>
                  <a:pt x="4471980" y="5789555"/>
                  <a:pt x="4407923" y="5741216"/>
                  <a:pt x="4089089" y="5770811"/>
                </a:cubicBezTo>
                <a:cubicBezTo>
                  <a:pt x="3770256" y="5800406"/>
                  <a:pt x="3846195" y="5786073"/>
                  <a:pt x="3632474" y="5770811"/>
                </a:cubicBezTo>
                <a:cubicBezTo>
                  <a:pt x="3418754" y="5755549"/>
                  <a:pt x="3315939" y="5743166"/>
                  <a:pt x="3025926" y="5770811"/>
                </a:cubicBezTo>
                <a:cubicBezTo>
                  <a:pt x="2735913" y="5798456"/>
                  <a:pt x="2631250" y="5737865"/>
                  <a:pt x="2269445" y="5770811"/>
                </a:cubicBezTo>
                <a:cubicBezTo>
                  <a:pt x="1907640" y="5803757"/>
                  <a:pt x="1893190" y="5746556"/>
                  <a:pt x="1737863" y="5770811"/>
                </a:cubicBezTo>
                <a:cubicBezTo>
                  <a:pt x="1582536" y="5795066"/>
                  <a:pt x="1252114" y="5770248"/>
                  <a:pt x="906415" y="5770811"/>
                </a:cubicBezTo>
                <a:cubicBezTo>
                  <a:pt x="560716" y="5771374"/>
                  <a:pt x="264967" y="5790711"/>
                  <a:pt x="0" y="5770811"/>
                </a:cubicBezTo>
                <a:cubicBezTo>
                  <a:pt x="16793" y="5629952"/>
                  <a:pt x="17210" y="5270082"/>
                  <a:pt x="0" y="5129610"/>
                </a:cubicBezTo>
                <a:cubicBezTo>
                  <a:pt x="-17210" y="4989138"/>
                  <a:pt x="14647" y="4825097"/>
                  <a:pt x="0" y="4661533"/>
                </a:cubicBezTo>
                <a:cubicBezTo>
                  <a:pt x="-14647" y="4497969"/>
                  <a:pt x="8942" y="4170276"/>
                  <a:pt x="0" y="4020332"/>
                </a:cubicBezTo>
                <a:cubicBezTo>
                  <a:pt x="-8942" y="3870388"/>
                  <a:pt x="-23757" y="3617598"/>
                  <a:pt x="0" y="3494547"/>
                </a:cubicBezTo>
                <a:cubicBezTo>
                  <a:pt x="23757" y="3371496"/>
                  <a:pt x="-683" y="3217769"/>
                  <a:pt x="0" y="2968762"/>
                </a:cubicBezTo>
                <a:cubicBezTo>
                  <a:pt x="683" y="2719755"/>
                  <a:pt x="-5981" y="2662900"/>
                  <a:pt x="0" y="2442977"/>
                </a:cubicBezTo>
                <a:cubicBezTo>
                  <a:pt x="5981" y="2223055"/>
                  <a:pt x="7621" y="2157081"/>
                  <a:pt x="0" y="1917192"/>
                </a:cubicBezTo>
                <a:cubicBezTo>
                  <a:pt x="-7621" y="1677304"/>
                  <a:pt x="-2643" y="1604182"/>
                  <a:pt x="0" y="1333699"/>
                </a:cubicBezTo>
                <a:cubicBezTo>
                  <a:pt x="2643" y="1063216"/>
                  <a:pt x="-960" y="938125"/>
                  <a:pt x="0" y="807914"/>
                </a:cubicBezTo>
                <a:cubicBezTo>
                  <a:pt x="960" y="677703"/>
                  <a:pt x="30620" y="274188"/>
                  <a:pt x="0" y="0"/>
                </a:cubicBezTo>
                <a:close/>
              </a:path>
              <a:path w="7496664" h="5770811" stroke="0" extrusionOk="0">
                <a:moveTo>
                  <a:pt x="0" y="0"/>
                </a:moveTo>
                <a:cubicBezTo>
                  <a:pt x="133207" y="14181"/>
                  <a:pt x="430984" y="-27067"/>
                  <a:pt x="606548" y="0"/>
                </a:cubicBezTo>
                <a:cubicBezTo>
                  <a:pt x="782112" y="27067"/>
                  <a:pt x="895206" y="7374"/>
                  <a:pt x="1063163" y="0"/>
                </a:cubicBezTo>
                <a:cubicBezTo>
                  <a:pt x="1231121" y="-7374"/>
                  <a:pt x="1658673" y="33520"/>
                  <a:pt x="1894611" y="0"/>
                </a:cubicBezTo>
                <a:cubicBezTo>
                  <a:pt x="2130549" y="-33520"/>
                  <a:pt x="2353479" y="-15777"/>
                  <a:pt x="2501160" y="0"/>
                </a:cubicBezTo>
                <a:cubicBezTo>
                  <a:pt x="2648841" y="15777"/>
                  <a:pt x="2810164" y="-3511"/>
                  <a:pt x="3107708" y="0"/>
                </a:cubicBezTo>
                <a:cubicBezTo>
                  <a:pt x="3405252" y="3511"/>
                  <a:pt x="3607456" y="-14789"/>
                  <a:pt x="3939156" y="0"/>
                </a:cubicBezTo>
                <a:cubicBezTo>
                  <a:pt x="4270856" y="14789"/>
                  <a:pt x="4272954" y="-24794"/>
                  <a:pt x="4470738" y="0"/>
                </a:cubicBezTo>
                <a:cubicBezTo>
                  <a:pt x="4668522" y="24794"/>
                  <a:pt x="4927581" y="-12212"/>
                  <a:pt x="5302186" y="0"/>
                </a:cubicBezTo>
                <a:cubicBezTo>
                  <a:pt x="5676791" y="12212"/>
                  <a:pt x="5741155" y="-23169"/>
                  <a:pt x="6133634" y="0"/>
                </a:cubicBezTo>
                <a:cubicBezTo>
                  <a:pt x="6526113" y="23169"/>
                  <a:pt x="6518262" y="-5525"/>
                  <a:pt x="6815149" y="0"/>
                </a:cubicBezTo>
                <a:cubicBezTo>
                  <a:pt x="7112037" y="5525"/>
                  <a:pt x="7358174" y="723"/>
                  <a:pt x="7496664" y="0"/>
                </a:cubicBezTo>
                <a:cubicBezTo>
                  <a:pt x="7499123" y="211658"/>
                  <a:pt x="7473551" y="339545"/>
                  <a:pt x="7496664" y="583493"/>
                </a:cubicBezTo>
                <a:cubicBezTo>
                  <a:pt x="7519777" y="827441"/>
                  <a:pt x="7507681" y="870103"/>
                  <a:pt x="7496664" y="1051570"/>
                </a:cubicBezTo>
                <a:cubicBezTo>
                  <a:pt x="7485647" y="1233037"/>
                  <a:pt x="7470317" y="1403460"/>
                  <a:pt x="7496664" y="1692771"/>
                </a:cubicBezTo>
                <a:cubicBezTo>
                  <a:pt x="7523011" y="1982082"/>
                  <a:pt x="7471310" y="2020534"/>
                  <a:pt x="7496664" y="2333972"/>
                </a:cubicBezTo>
                <a:cubicBezTo>
                  <a:pt x="7522018" y="2647410"/>
                  <a:pt x="7502358" y="2750739"/>
                  <a:pt x="7496664" y="2975174"/>
                </a:cubicBezTo>
                <a:cubicBezTo>
                  <a:pt x="7490970" y="3199609"/>
                  <a:pt x="7515400" y="3480780"/>
                  <a:pt x="7496664" y="3674083"/>
                </a:cubicBezTo>
                <a:cubicBezTo>
                  <a:pt x="7477928" y="3867386"/>
                  <a:pt x="7512358" y="4193713"/>
                  <a:pt x="7496664" y="4372992"/>
                </a:cubicBezTo>
                <a:cubicBezTo>
                  <a:pt x="7480970" y="4552271"/>
                  <a:pt x="7473938" y="4875173"/>
                  <a:pt x="7496664" y="5071902"/>
                </a:cubicBezTo>
                <a:cubicBezTo>
                  <a:pt x="7519391" y="5268631"/>
                  <a:pt x="7473421" y="5606165"/>
                  <a:pt x="7496664" y="5770811"/>
                </a:cubicBezTo>
                <a:cubicBezTo>
                  <a:pt x="7375012" y="5776379"/>
                  <a:pt x="7079411" y="5781623"/>
                  <a:pt x="6965082" y="5770811"/>
                </a:cubicBezTo>
                <a:cubicBezTo>
                  <a:pt x="6850753" y="5759999"/>
                  <a:pt x="6578189" y="5792194"/>
                  <a:pt x="6283567" y="5770811"/>
                </a:cubicBezTo>
                <a:cubicBezTo>
                  <a:pt x="5988946" y="5749428"/>
                  <a:pt x="5984306" y="5749534"/>
                  <a:pt x="5751986" y="5770811"/>
                </a:cubicBezTo>
                <a:cubicBezTo>
                  <a:pt x="5519666" y="5792088"/>
                  <a:pt x="5363088" y="5739287"/>
                  <a:pt x="5070471" y="5770811"/>
                </a:cubicBezTo>
                <a:cubicBezTo>
                  <a:pt x="4777855" y="5802335"/>
                  <a:pt x="4733339" y="5772688"/>
                  <a:pt x="4613856" y="5770811"/>
                </a:cubicBezTo>
                <a:cubicBezTo>
                  <a:pt x="4494374" y="5768934"/>
                  <a:pt x="4338717" y="5777769"/>
                  <a:pt x="4157241" y="5770811"/>
                </a:cubicBezTo>
                <a:cubicBezTo>
                  <a:pt x="3975766" y="5763853"/>
                  <a:pt x="3756945" y="5756276"/>
                  <a:pt x="3475726" y="5770811"/>
                </a:cubicBezTo>
                <a:cubicBezTo>
                  <a:pt x="3194507" y="5785346"/>
                  <a:pt x="3077255" y="5778785"/>
                  <a:pt x="2944144" y="5770811"/>
                </a:cubicBezTo>
                <a:cubicBezTo>
                  <a:pt x="2811033" y="5762837"/>
                  <a:pt x="2372775" y="5779546"/>
                  <a:pt x="2187663" y="5770811"/>
                </a:cubicBezTo>
                <a:cubicBezTo>
                  <a:pt x="2002551" y="5762076"/>
                  <a:pt x="1916440" y="5782032"/>
                  <a:pt x="1656081" y="5770811"/>
                </a:cubicBezTo>
                <a:cubicBezTo>
                  <a:pt x="1395722" y="5759590"/>
                  <a:pt x="1243394" y="5784476"/>
                  <a:pt x="899600" y="5770811"/>
                </a:cubicBezTo>
                <a:cubicBezTo>
                  <a:pt x="555806" y="5757146"/>
                  <a:pt x="319207" y="5812973"/>
                  <a:pt x="0" y="5770811"/>
                </a:cubicBezTo>
                <a:cubicBezTo>
                  <a:pt x="-9126" y="5607203"/>
                  <a:pt x="12339" y="5282813"/>
                  <a:pt x="0" y="5071902"/>
                </a:cubicBezTo>
                <a:cubicBezTo>
                  <a:pt x="-12339" y="4860991"/>
                  <a:pt x="152" y="4523027"/>
                  <a:pt x="0" y="4372992"/>
                </a:cubicBezTo>
                <a:cubicBezTo>
                  <a:pt x="-152" y="4222957"/>
                  <a:pt x="-28681" y="3865858"/>
                  <a:pt x="0" y="3616375"/>
                </a:cubicBezTo>
                <a:cubicBezTo>
                  <a:pt x="28681" y="3366892"/>
                  <a:pt x="18831" y="3231290"/>
                  <a:pt x="0" y="3032882"/>
                </a:cubicBezTo>
                <a:cubicBezTo>
                  <a:pt x="-18831" y="2834474"/>
                  <a:pt x="23254" y="2497628"/>
                  <a:pt x="0" y="2276264"/>
                </a:cubicBezTo>
                <a:cubicBezTo>
                  <a:pt x="-23254" y="2054900"/>
                  <a:pt x="-22563" y="2006912"/>
                  <a:pt x="0" y="1750479"/>
                </a:cubicBezTo>
                <a:cubicBezTo>
                  <a:pt x="22563" y="1494047"/>
                  <a:pt x="19188" y="1456577"/>
                  <a:pt x="0" y="1282402"/>
                </a:cubicBezTo>
                <a:cubicBezTo>
                  <a:pt x="-19188" y="1108227"/>
                  <a:pt x="6612" y="918976"/>
                  <a:pt x="0" y="814326"/>
                </a:cubicBezTo>
                <a:cubicBezTo>
                  <a:pt x="-6612" y="709676"/>
                  <a:pt x="12719" y="373266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document.addEventListener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DOMContentLoaded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function() {</a:t>
            </a:r>
          </a:p>
          <a:p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initializing map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 map =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L.map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('map').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setView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([0, 0], 2);</a:t>
            </a:r>
          </a:p>
          <a:p>
            <a:b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adding tile layer to map</a:t>
            </a:r>
          </a:p>
          <a:p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L.tileLayer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('https://{s}.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tile.openstreetmap.org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/{z}/{x}/{y}.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png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', {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attribution: 'Map data &amp;copy; &lt;a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href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="https://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www.openstreetmap.org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/"&gt;OpenStreetMap&lt;/a&gt; contributors'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}).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addTo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(map);</a:t>
            </a:r>
          </a:p>
          <a:p>
            <a:b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creating a marker to point to input airport 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sourceMarker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b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create a function to plot marker, add polylines 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</a:t>
            </a: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map and erase all previous markers and lines 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plotRoutes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routesData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airportsData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airlinesData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clear any markers and polylines that were there when the button is clicked 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(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sourceMarker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map.removeLayer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sourceMarker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map.eachLayer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(function(layer) {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(layer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instanceof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L.Polyline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map.removeLayer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(layer);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});</a:t>
            </a:r>
          </a:p>
          <a:p>
            <a:b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getting the 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iata</a:t>
            </a: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code from user and converting it to uppercase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 </a:t>
            </a:r>
            <a:r>
              <a:rPr lang="en-US" sz="90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airportCode</a:t>
            </a:r>
            <a:r>
              <a:rPr lang="en-US" sz="9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90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document.getElementById</a:t>
            </a:r>
            <a:r>
              <a:rPr lang="en-US" sz="9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</a:t>
            </a:r>
            <a:r>
              <a:rPr lang="en-US" sz="90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airportCode</a:t>
            </a:r>
            <a:r>
              <a:rPr lang="en-US" sz="9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').</a:t>
            </a:r>
            <a:r>
              <a:rPr lang="en-US" sz="90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value.toUpperCase</a:t>
            </a:r>
            <a:r>
              <a:rPr lang="en-US" sz="9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//finding the input airport in the 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openflights</a:t>
            </a: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airport data as it appears as airport code 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sourceAirport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airportsData.find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(function(airport) {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airport.iata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===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airportCode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});</a:t>
            </a:r>
          </a:p>
          <a:p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creating a number of routes counter by input airport 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numRoutes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routesData.filter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(function(route) {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route.source_airport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===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airportCode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}).length;</a:t>
            </a:r>
          </a:p>
          <a:p>
            <a:b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plotting the marker for the input airport on the map with a popup that displays the airport name and airport code </a:t>
            </a:r>
          </a:p>
          <a:p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sourceMarker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L.marker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sourceAirport.lat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sourceAirport.lon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]).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addTo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(map).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bindPopup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sourceAirport.airport_id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' (' +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airportCode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')');</a:t>
            </a:r>
          </a:p>
          <a:p>
            <a:b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displayAirportInfo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sourceAirport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numRoutes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3F730-0A56-4092-0105-C2A26F227275}"/>
              </a:ext>
            </a:extLst>
          </p:cNvPr>
          <p:cNvSpPr txBox="1"/>
          <p:nvPr/>
        </p:nvSpPr>
        <p:spPr>
          <a:xfrm>
            <a:off x="6913894" y="1178078"/>
            <a:ext cx="5179225" cy="4339650"/>
          </a:xfrm>
          <a:custGeom>
            <a:avLst/>
            <a:gdLst>
              <a:gd name="connsiteX0" fmla="*/ 0 w 5179225"/>
              <a:gd name="connsiteY0" fmla="*/ 0 h 4339650"/>
              <a:gd name="connsiteX1" fmla="*/ 647403 w 5179225"/>
              <a:gd name="connsiteY1" fmla="*/ 0 h 4339650"/>
              <a:gd name="connsiteX2" fmla="*/ 1243014 w 5179225"/>
              <a:gd name="connsiteY2" fmla="*/ 0 h 4339650"/>
              <a:gd name="connsiteX3" fmla="*/ 1838625 w 5179225"/>
              <a:gd name="connsiteY3" fmla="*/ 0 h 4339650"/>
              <a:gd name="connsiteX4" fmla="*/ 2434236 w 5179225"/>
              <a:gd name="connsiteY4" fmla="*/ 0 h 4339650"/>
              <a:gd name="connsiteX5" fmla="*/ 3185223 w 5179225"/>
              <a:gd name="connsiteY5" fmla="*/ 0 h 4339650"/>
              <a:gd name="connsiteX6" fmla="*/ 3677250 w 5179225"/>
              <a:gd name="connsiteY6" fmla="*/ 0 h 4339650"/>
              <a:gd name="connsiteX7" fmla="*/ 4376445 w 5179225"/>
              <a:gd name="connsiteY7" fmla="*/ 0 h 4339650"/>
              <a:gd name="connsiteX8" fmla="*/ 5179225 w 5179225"/>
              <a:gd name="connsiteY8" fmla="*/ 0 h 4339650"/>
              <a:gd name="connsiteX9" fmla="*/ 5179225 w 5179225"/>
              <a:gd name="connsiteY9" fmla="*/ 663347 h 4339650"/>
              <a:gd name="connsiteX10" fmla="*/ 5179225 w 5179225"/>
              <a:gd name="connsiteY10" fmla="*/ 1370090 h 4339650"/>
              <a:gd name="connsiteX11" fmla="*/ 5179225 w 5179225"/>
              <a:gd name="connsiteY11" fmla="*/ 1990040 h 4339650"/>
              <a:gd name="connsiteX12" fmla="*/ 5179225 w 5179225"/>
              <a:gd name="connsiteY12" fmla="*/ 2653386 h 4339650"/>
              <a:gd name="connsiteX13" fmla="*/ 5179225 w 5179225"/>
              <a:gd name="connsiteY13" fmla="*/ 3316733 h 4339650"/>
              <a:gd name="connsiteX14" fmla="*/ 5179225 w 5179225"/>
              <a:gd name="connsiteY14" fmla="*/ 4339650 h 4339650"/>
              <a:gd name="connsiteX15" fmla="*/ 4428237 w 5179225"/>
              <a:gd name="connsiteY15" fmla="*/ 4339650 h 4339650"/>
              <a:gd name="connsiteX16" fmla="*/ 3677250 w 5179225"/>
              <a:gd name="connsiteY16" fmla="*/ 4339650 h 4339650"/>
              <a:gd name="connsiteX17" fmla="*/ 3133431 w 5179225"/>
              <a:gd name="connsiteY17" fmla="*/ 4339650 h 4339650"/>
              <a:gd name="connsiteX18" fmla="*/ 2486028 w 5179225"/>
              <a:gd name="connsiteY18" fmla="*/ 4339650 h 4339650"/>
              <a:gd name="connsiteX19" fmla="*/ 1994002 w 5179225"/>
              <a:gd name="connsiteY19" fmla="*/ 4339650 h 4339650"/>
              <a:gd name="connsiteX20" fmla="*/ 1243014 w 5179225"/>
              <a:gd name="connsiteY20" fmla="*/ 4339650 h 4339650"/>
              <a:gd name="connsiteX21" fmla="*/ 595611 w 5179225"/>
              <a:gd name="connsiteY21" fmla="*/ 4339650 h 4339650"/>
              <a:gd name="connsiteX22" fmla="*/ 0 w 5179225"/>
              <a:gd name="connsiteY22" fmla="*/ 4339650 h 4339650"/>
              <a:gd name="connsiteX23" fmla="*/ 0 w 5179225"/>
              <a:gd name="connsiteY23" fmla="*/ 3676304 h 4339650"/>
              <a:gd name="connsiteX24" fmla="*/ 0 w 5179225"/>
              <a:gd name="connsiteY24" fmla="*/ 3012957 h 4339650"/>
              <a:gd name="connsiteX25" fmla="*/ 0 w 5179225"/>
              <a:gd name="connsiteY25" fmla="*/ 2436404 h 4339650"/>
              <a:gd name="connsiteX26" fmla="*/ 0 w 5179225"/>
              <a:gd name="connsiteY26" fmla="*/ 1816454 h 4339650"/>
              <a:gd name="connsiteX27" fmla="*/ 0 w 5179225"/>
              <a:gd name="connsiteY27" fmla="*/ 1109711 h 4339650"/>
              <a:gd name="connsiteX28" fmla="*/ 0 w 5179225"/>
              <a:gd name="connsiteY28" fmla="*/ 533157 h 4339650"/>
              <a:gd name="connsiteX29" fmla="*/ 0 w 5179225"/>
              <a:gd name="connsiteY29" fmla="*/ 0 h 433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179225" h="4339650" fill="none" extrusionOk="0">
                <a:moveTo>
                  <a:pt x="0" y="0"/>
                </a:moveTo>
                <a:cubicBezTo>
                  <a:pt x="288242" y="954"/>
                  <a:pt x="506659" y="16763"/>
                  <a:pt x="647403" y="0"/>
                </a:cubicBezTo>
                <a:cubicBezTo>
                  <a:pt x="788147" y="-16763"/>
                  <a:pt x="965757" y="-23835"/>
                  <a:pt x="1243014" y="0"/>
                </a:cubicBezTo>
                <a:cubicBezTo>
                  <a:pt x="1520271" y="23835"/>
                  <a:pt x="1704298" y="-13211"/>
                  <a:pt x="1838625" y="0"/>
                </a:cubicBezTo>
                <a:cubicBezTo>
                  <a:pt x="1972952" y="13211"/>
                  <a:pt x="2277461" y="4959"/>
                  <a:pt x="2434236" y="0"/>
                </a:cubicBezTo>
                <a:cubicBezTo>
                  <a:pt x="2591011" y="-4959"/>
                  <a:pt x="2828406" y="-15947"/>
                  <a:pt x="3185223" y="0"/>
                </a:cubicBezTo>
                <a:cubicBezTo>
                  <a:pt x="3542040" y="15947"/>
                  <a:pt x="3509007" y="-7695"/>
                  <a:pt x="3677250" y="0"/>
                </a:cubicBezTo>
                <a:cubicBezTo>
                  <a:pt x="3845493" y="7695"/>
                  <a:pt x="4119184" y="28699"/>
                  <a:pt x="4376445" y="0"/>
                </a:cubicBezTo>
                <a:cubicBezTo>
                  <a:pt x="4633707" y="-28699"/>
                  <a:pt x="4796944" y="2206"/>
                  <a:pt x="5179225" y="0"/>
                </a:cubicBezTo>
                <a:cubicBezTo>
                  <a:pt x="5204073" y="234108"/>
                  <a:pt x="5163213" y="352586"/>
                  <a:pt x="5179225" y="663347"/>
                </a:cubicBezTo>
                <a:cubicBezTo>
                  <a:pt x="5195237" y="974108"/>
                  <a:pt x="5211252" y="1126445"/>
                  <a:pt x="5179225" y="1370090"/>
                </a:cubicBezTo>
                <a:cubicBezTo>
                  <a:pt x="5147198" y="1613735"/>
                  <a:pt x="5191222" y="1718344"/>
                  <a:pt x="5179225" y="1990040"/>
                </a:cubicBezTo>
                <a:cubicBezTo>
                  <a:pt x="5167229" y="2261736"/>
                  <a:pt x="5156382" y="2335373"/>
                  <a:pt x="5179225" y="2653386"/>
                </a:cubicBezTo>
                <a:cubicBezTo>
                  <a:pt x="5202068" y="2971399"/>
                  <a:pt x="5196337" y="3045344"/>
                  <a:pt x="5179225" y="3316733"/>
                </a:cubicBezTo>
                <a:cubicBezTo>
                  <a:pt x="5162113" y="3588122"/>
                  <a:pt x="5198483" y="3957412"/>
                  <a:pt x="5179225" y="4339650"/>
                </a:cubicBezTo>
                <a:cubicBezTo>
                  <a:pt x="4831450" y="4333893"/>
                  <a:pt x="4670530" y="4311290"/>
                  <a:pt x="4428237" y="4339650"/>
                </a:cubicBezTo>
                <a:cubicBezTo>
                  <a:pt x="4185944" y="4368010"/>
                  <a:pt x="3963340" y="4327124"/>
                  <a:pt x="3677250" y="4339650"/>
                </a:cubicBezTo>
                <a:cubicBezTo>
                  <a:pt x="3391160" y="4352176"/>
                  <a:pt x="3252132" y="4351875"/>
                  <a:pt x="3133431" y="4339650"/>
                </a:cubicBezTo>
                <a:cubicBezTo>
                  <a:pt x="3014730" y="4327425"/>
                  <a:pt x="2804591" y="4332080"/>
                  <a:pt x="2486028" y="4339650"/>
                </a:cubicBezTo>
                <a:cubicBezTo>
                  <a:pt x="2167465" y="4347220"/>
                  <a:pt x="2111448" y="4360504"/>
                  <a:pt x="1994002" y="4339650"/>
                </a:cubicBezTo>
                <a:cubicBezTo>
                  <a:pt x="1876556" y="4318796"/>
                  <a:pt x="1472329" y="4360075"/>
                  <a:pt x="1243014" y="4339650"/>
                </a:cubicBezTo>
                <a:cubicBezTo>
                  <a:pt x="1013699" y="4319225"/>
                  <a:pt x="730375" y="4316890"/>
                  <a:pt x="595611" y="4339650"/>
                </a:cubicBezTo>
                <a:cubicBezTo>
                  <a:pt x="460847" y="4362410"/>
                  <a:pt x="276326" y="4358596"/>
                  <a:pt x="0" y="4339650"/>
                </a:cubicBezTo>
                <a:cubicBezTo>
                  <a:pt x="31755" y="4041737"/>
                  <a:pt x="23688" y="4001369"/>
                  <a:pt x="0" y="3676304"/>
                </a:cubicBezTo>
                <a:cubicBezTo>
                  <a:pt x="-23688" y="3351239"/>
                  <a:pt x="6833" y="3332179"/>
                  <a:pt x="0" y="3012957"/>
                </a:cubicBezTo>
                <a:cubicBezTo>
                  <a:pt x="-6833" y="2693735"/>
                  <a:pt x="17843" y="2592329"/>
                  <a:pt x="0" y="2436404"/>
                </a:cubicBezTo>
                <a:cubicBezTo>
                  <a:pt x="-17843" y="2280479"/>
                  <a:pt x="27987" y="2016472"/>
                  <a:pt x="0" y="1816454"/>
                </a:cubicBezTo>
                <a:cubicBezTo>
                  <a:pt x="-27987" y="1616436"/>
                  <a:pt x="26888" y="1337660"/>
                  <a:pt x="0" y="1109711"/>
                </a:cubicBezTo>
                <a:cubicBezTo>
                  <a:pt x="-26888" y="881762"/>
                  <a:pt x="-16299" y="816874"/>
                  <a:pt x="0" y="533157"/>
                </a:cubicBezTo>
                <a:cubicBezTo>
                  <a:pt x="16299" y="249440"/>
                  <a:pt x="-6849" y="243870"/>
                  <a:pt x="0" y="0"/>
                </a:cubicBezTo>
                <a:close/>
              </a:path>
              <a:path w="5179225" h="4339650" stroke="0" extrusionOk="0">
                <a:moveTo>
                  <a:pt x="0" y="0"/>
                </a:moveTo>
                <a:cubicBezTo>
                  <a:pt x="151147" y="-20931"/>
                  <a:pt x="288920" y="-16632"/>
                  <a:pt x="492026" y="0"/>
                </a:cubicBezTo>
                <a:cubicBezTo>
                  <a:pt x="695132" y="16632"/>
                  <a:pt x="848119" y="9652"/>
                  <a:pt x="1191222" y="0"/>
                </a:cubicBezTo>
                <a:cubicBezTo>
                  <a:pt x="1534325" y="-9652"/>
                  <a:pt x="1443231" y="23452"/>
                  <a:pt x="1683248" y="0"/>
                </a:cubicBezTo>
                <a:cubicBezTo>
                  <a:pt x="1923265" y="-23452"/>
                  <a:pt x="2074532" y="-26403"/>
                  <a:pt x="2227067" y="0"/>
                </a:cubicBezTo>
                <a:cubicBezTo>
                  <a:pt x="2379602" y="26403"/>
                  <a:pt x="2613293" y="21044"/>
                  <a:pt x="2770885" y="0"/>
                </a:cubicBezTo>
                <a:cubicBezTo>
                  <a:pt x="2928477" y="-21044"/>
                  <a:pt x="3182967" y="-24377"/>
                  <a:pt x="3418289" y="0"/>
                </a:cubicBezTo>
                <a:cubicBezTo>
                  <a:pt x="3653611" y="24377"/>
                  <a:pt x="3825404" y="-17181"/>
                  <a:pt x="4169276" y="0"/>
                </a:cubicBezTo>
                <a:cubicBezTo>
                  <a:pt x="4513148" y="17181"/>
                  <a:pt x="4844306" y="46115"/>
                  <a:pt x="5179225" y="0"/>
                </a:cubicBezTo>
                <a:cubicBezTo>
                  <a:pt x="5209706" y="287910"/>
                  <a:pt x="5165163" y="462191"/>
                  <a:pt x="5179225" y="663347"/>
                </a:cubicBezTo>
                <a:cubicBezTo>
                  <a:pt x="5193287" y="864503"/>
                  <a:pt x="5182178" y="1050064"/>
                  <a:pt x="5179225" y="1326693"/>
                </a:cubicBezTo>
                <a:cubicBezTo>
                  <a:pt x="5176272" y="1603322"/>
                  <a:pt x="5177639" y="1738233"/>
                  <a:pt x="5179225" y="1859850"/>
                </a:cubicBezTo>
                <a:cubicBezTo>
                  <a:pt x="5180811" y="1981467"/>
                  <a:pt x="5208478" y="2335830"/>
                  <a:pt x="5179225" y="2479800"/>
                </a:cubicBezTo>
                <a:cubicBezTo>
                  <a:pt x="5149973" y="2623770"/>
                  <a:pt x="5160334" y="2805728"/>
                  <a:pt x="5179225" y="2969561"/>
                </a:cubicBezTo>
                <a:cubicBezTo>
                  <a:pt x="5198116" y="3133394"/>
                  <a:pt x="5163994" y="3351220"/>
                  <a:pt x="5179225" y="3502718"/>
                </a:cubicBezTo>
                <a:cubicBezTo>
                  <a:pt x="5194456" y="3654216"/>
                  <a:pt x="5208690" y="4163866"/>
                  <a:pt x="5179225" y="4339650"/>
                </a:cubicBezTo>
                <a:cubicBezTo>
                  <a:pt x="5012077" y="4346585"/>
                  <a:pt x="4690781" y="4331394"/>
                  <a:pt x="4531822" y="4339650"/>
                </a:cubicBezTo>
                <a:cubicBezTo>
                  <a:pt x="4372863" y="4347906"/>
                  <a:pt x="3993198" y="4319138"/>
                  <a:pt x="3832627" y="4339650"/>
                </a:cubicBezTo>
                <a:cubicBezTo>
                  <a:pt x="3672056" y="4360162"/>
                  <a:pt x="3388395" y="4336447"/>
                  <a:pt x="3185223" y="4339650"/>
                </a:cubicBezTo>
                <a:cubicBezTo>
                  <a:pt x="2982051" y="4342853"/>
                  <a:pt x="2862192" y="4355418"/>
                  <a:pt x="2589613" y="4339650"/>
                </a:cubicBezTo>
                <a:cubicBezTo>
                  <a:pt x="2317034" y="4323883"/>
                  <a:pt x="2111724" y="4366417"/>
                  <a:pt x="1942209" y="4339650"/>
                </a:cubicBezTo>
                <a:cubicBezTo>
                  <a:pt x="1772694" y="4312883"/>
                  <a:pt x="1643193" y="4331692"/>
                  <a:pt x="1450183" y="4339650"/>
                </a:cubicBezTo>
                <a:cubicBezTo>
                  <a:pt x="1257173" y="4347608"/>
                  <a:pt x="938184" y="4312724"/>
                  <a:pt x="750988" y="4339650"/>
                </a:cubicBezTo>
                <a:cubicBezTo>
                  <a:pt x="563792" y="4366576"/>
                  <a:pt x="176703" y="4326625"/>
                  <a:pt x="0" y="4339650"/>
                </a:cubicBezTo>
                <a:cubicBezTo>
                  <a:pt x="-1404" y="4130964"/>
                  <a:pt x="-1081" y="4001343"/>
                  <a:pt x="0" y="3763097"/>
                </a:cubicBezTo>
                <a:cubicBezTo>
                  <a:pt x="1081" y="3524851"/>
                  <a:pt x="-1715" y="3503884"/>
                  <a:pt x="0" y="3273336"/>
                </a:cubicBezTo>
                <a:cubicBezTo>
                  <a:pt x="1715" y="3042788"/>
                  <a:pt x="11757" y="2892639"/>
                  <a:pt x="0" y="2783576"/>
                </a:cubicBezTo>
                <a:cubicBezTo>
                  <a:pt x="-11757" y="2674513"/>
                  <a:pt x="8579" y="2344323"/>
                  <a:pt x="0" y="2120229"/>
                </a:cubicBezTo>
                <a:cubicBezTo>
                  <a:pt x="-8579" y="1896135"/>
                  <a:pt x="-14034" y="1826687"/>
                  <a:pt x="0" y="1587072"/>
                </a:cubicBezTo>
                <a:cubicBezTo>
                  <a:pt x="14034" y="1347457"/>
                  <a:pt x="22270" y="1248049"/>
                  <a:pt x="0" y="1097312"/>
                </a:cubicBezTo>
                <a:cubicBezTo>
                  <a:pt x="-22270" y="946575"/>
                  <a:pt x="-20485" y="761173"/>
                  <a:pt x="0" y="607551"/>
                </a:cubicBezTo>
                <a:cubicBezTo>
                  <a:pt x="20485" y="453929"/>
                  <a:pt x="-7464" y="131191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957302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//getting all flights with the same source airport </a:t>
            </a:r>
          </a:p>
          <a:p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routesData.forEach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(function(route) {</a:t>
            </a:r>
          </a:p>
          <a:p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if the source 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aiport</a:t>
            </a: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the same as the airport code get the destination airport </a:t>
            </a:r>
          </a:p>
          <a:p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(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route.source_airport</a:t>
            </a: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=== 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airportCode</a:t>
            </a: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destinationAirport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airportsData.find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(function(airport) {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airport.iata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===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route.destination_airport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});</a:t>
            </a:r>
          </a:p>
          <a:p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get the 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</a:t>
            </a: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</a:t>
            </a: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values for source airport and the destination airport from 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opneflights</a:t>
            </a: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airports 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json</a:t>
            </a:r>
            <a:endParaRPr lang="en-US" sz="900" b="1" dirty="0">
              <a:solidFill>
                <a:schemeClr val="bg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(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destinationAirport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latlngs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sourceAirport.lat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sourceAirport.lon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destinationAirport.lat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destinationAirport.lon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];</a:t>
            </a:r>
          </a:p>
          <a:p>
            <a:endParaRPr lang="en-US" sz="9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900" b="0" dirty="0">
              <a:solidFill>
                <a:schemeClr val="bg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plotting the polylines from source airport to destination 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</a:t>
            </a: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en-US" sz="9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L.polyline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latlngs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{ color: 'red', opacity: 0.3, weight: 2 }).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addTo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(map);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});</a:t>
            </a:r>
          </a:p>
          <a:p>
            <a:b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9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running the charts functions for display </a:t>
            </a:r>
          </a:p>
          <a:p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buildDestinationsChart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airportCode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routesData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airportsData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buildAirlinesChart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airportCode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routesData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airlinesData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E392CCCD-0590-008A-4A6E-37073D4F0833}"/>
              </a:ext>
            </a:extLst>
          </p:cNvPr>
          <p:cNvSpPr/>
          <p:nvPr/>
        </p:nvSpPr>
        <p:spPr>
          <a:xfrm>
            <a:off x="6608458" y="573966"/>
            <a:ext cx="1557630" cy="953766"/>
          </a:xfrm>
          <a:prstGeom prst="uturnArrow">
            <a:avLst/>
          </a:prstGeom>
          <a:solidFill>
            <a:schemeClr val="tx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8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D67E94-934E-6768-0A3A-28FBBBEAA7A5}"/>
              </a:ext>
            </a:extLst>
          </p:cNvPr>
          <p:cNvSpPr txBox="1"/>
          <p:nvPr/>
        </p:nvSpPr>
        <p:spPr>
          <a:xfrm>
            <a:off x="242615" y="16377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INDEX.HTML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8CCD7-A6E1-DF38-DDDD-8227A8BFE029}"/>
              </a:ext>
            </a:extLst>
          </p:cNvPr>
          <p:cNvSpPr txBox="1"/>
          <p:nvPr/>
        </p:nvSpPr>
        <p:spPr>
          <a:xfrm>
            <a:off x="307757" y="857105"/>
            <a:ext cx="11105813" cy="54938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12534551">
                  <a:custGeom>
                    <a:avLst/>
                    <a:gdLst>
                      <a:gd name="connsiteX0" fmla="*/ 0 w 11105813"/>
                      <a:gd name="connsiteY0" fmla="*/ 0 h 5493812"/>
                      <a:gd name="connsiteX1" fmla="*/ 583055 w 11105813"/>
                      <a:gd name="connsiteY1" fmla="*/ 0 h 5493812"/>
                      <a:gd name="connsiteX2" fmla="*/ 1388227 w 11105813"/>
                      <a:gd name="connsiteY2" fmla="*/ 0 h 5493812"/>
                      <a:gd name="connsiteX3" fmla="*/ 1749166 w 11105813"/>
                      <a:gd name="connsiteY3" fmla="*/ 0 h 5493812"/>
                      <a:gd name="connsiteX4" fmla="*/ 2332221 w 11105813"/>
                      <a:gd name="connsiteY4" fmla="*/ 0 h 5493812"/>
                      <a:gd name="connsiteX5" fmla="*/ 2804218 w 11105813"/>
                      <a:gd name="connsiteY5" fmla="*/ 0 h 5493812"/>
                      <a:gd name="connsiteX6" fmla="*/ 3498331 w 11105813"/>
                      <a:gd name="connsiteY6" fmla="*/ 0 h 5493812"/>
                      <a:gd name="connsiteX7" fmla="*/ 4081386 w 11105813"/>
                      <a:gd name="connsiteY7" fmla="*/ 0 h 5493812"/>
                      <a:gd name="connsiteX8" fmla="*/ 4664441 w 11105813"/>
                      <a:gd name="connsiteY8" fmla="*/ 0 h 5493812"/>
                      <a:gd name="connsiteX9" fmla="*/ 5136439 w 11105813"/>
                      <a:gd name="connsiteY9" fmla="*/ 0 h 5493812"/>
                      <a:gd name="connsiteX10" fmla="*/ 5830552 w 11105813"/>
                      <a:gd name="connsiteY10" fmla="*/ 0 h 5493812"/>
                      <a:gd name="connsiteX11" fmla="*/ 6635723 w 11105813"/>
                      <a:gd name="connsiteY11" fmla="*/ 0 h 5493812"/>
                      <a:gd name="connsiteX12" fmla="*/ 7218778 w 11105813"/>
                      <a:gd name="connsiteY12" fmla="*/ 0 h 5493812"/>
                      <a:gd name="connsiteX13" fmla="*/ 7579717 w 11105813"/>
                      <a:gd name="connsiteY13" fmla="*/ 0 h 5493812"/>
                      <a:gd name="connsiteX14" fmla="*/ 7940656 w 11105813"/>
                      <a:gd name="connsiteY14" fmla="*/ 0 h 5493812"/>
                      <a:gd name="connsiteX15" fmla="*/ 8634770 w 11105813"/>
                      <a:gd name="connsiteY15" fmla="*/ 0 h 5493812"/>
                      <a:gd name="connsiteX16" fmla="*/ 9106767 w 11105813"/>
                      <a:gd name="connsiteY16" fmla="*/ 0 h 5493812"/>
                      <a:gd name="connsiteX17" fmla="*/ 9800880 w 11105813"/>
                      <a:gd name="connsiteY17" fmla="*/ 0 h 5493812"/>
                      <a:gd name="connsiteX18" fmla="*/ 10383935 w 11105813"/>
                      <a:gd name="connsiteY18" fmla="*/ 0 h 5493812"/>
                      <a:gd name="connsiteX19" fmla="*/ 11105813 w 11105813"/>
                      <a:gd name="connsiteY19" fmla="*/ 0 h 5493812"/>
                      <a:gd name="connsiteX20" fmla="*/ 11105813 w 11105813"/>
                      <a:gd name="connsiteY20" fmla="*/ 521912 h 5493812"/>
                      <a:gd name="connsiteX21" fmla="*/ 11105813 w 11105813"/>
                      <a:gd name="connsiteY21" fmla="*/ 1098762 h 5493812"/>
                      <a:gd name="connsiteX22" fmla="*/ 11105813 w 11105813"/>
                      <a:gd name="connsiteY22" fmla="*/ 1840427 h 5493812"/>
                      <a:gd name="connsiteX23" fmla="*/ 11105813 w 11105813"/>
                      <a:gd name="connsiteY23" fmla="*/ 2472215 h 5493812"/>
                      <a:gd name="connsiteX24" fmla="*/ 11105813 w 11105813"/>
                      <a:gd name="connsiteY24" fmla="*/ 3049066 h 5493812"/>
                      <a:gd name="connsiteX25" fmla="*/ 11105813 w 11105813"/>
                      <a:gd name="connsiteY25" fmla="*/ 3570978 h 5493812"/>
                      <a:gd name="connsiteX26" fmla="*/ 11105813 w 11105813"/>
                      <a:gd name="connsiteY26" fmla="*/ 4147828 h 5493812"/>
                      <a:gd name="connsiteX27" fmla="*/ 11105813 w 11105813"/>
                      <a:gd name="connsiteY27" fmla="*/ 4669740 h 5493812"/>
                      <a:gd name="connsiteX28" fmla="*/ 11105813 w 11105813"/>
                      <a:gd name="connsiteY28" fmla="*/ 5493812 h 5493812"/>
                      <a:gd name="connsiteX29" fmla="*/ 10300642 w 11105813"/>
                      <a:gd name="connsiteY29" fmla="*/ 5493812 h 5493812"/>
                      <a:gd name="connsiteX30" fmla="*/ 9384412 w 11105813"/>
                      <a:gd name="connsiteY30" fmla="*/ 5493812 h 5493812"/>
                      <a:gd name="connsiteX31" fmla="*/ 8579241 w 11105813"/>
                      <a:gd name="connsiteY31" fmla="*/ 5493812 h 5493812"/>
                      <a:gd name="connsiteX32" fmla="*/ 7663011 w 11105813"/>
                      <a:gd name="connsiteY32" fmla="*/ 5493812 h 5493812"/>
                      <a:gd name="connsiteX33" fmla="*/ 7302072 w 11105813"/>
                      <a:gd name="connsiteY33" fmla="*/ 5493812 h 5493812"/>
                      <a:gd name="connsiteX34" fmla="*/ 6385842 w 11105813"/>
                      <a:gd name="connsiteY34" fmla="*/ 5493812 h 5493812"/>
                      <a:gd name="connsiteX35" fmla="*/ 6024904 w 11105813"/>
                      <a:gd name="connsiteY35" fmla="*/ 5493812 h 5493812"/>
                      <a:gd name="connsiteX36" fmla="*/ 5330790 w 11105813"/>
                      <a:gd name="connsiteY36" fmla="*/ 5493812 h 5493812"/>
                      <a:gd name="connsiteX37" fmla="*/ 4414561 w 11105813"/>
                      <a:gd name="connsiteY37" fmla="*/ 5493812 h 5493812"/>
                      <a:gd name="connsiteX38" fmla="*/ 3831505 w 11105813"/>
                      <a:gd name="connsiteY38" fmla="*/ 5493812 h 5493812"/>
                      <a:gd name="connsiteX39" fmla="*/ 2915276 w 11105813"/>
                      <a:gd name="connsiteY39" fmla="*/ 5493812 h 5493812"/>
                      <a:gd name="connsiteX40" fmla="*/ 2443279 w 11105813"/>
                      <a:gd name="connsiteY40" fmla="*/ 5493812 h 5493812"/>
                      <a:gd name="connsiteX41" fmla="*/ 1527049 w 11105813"/>
                      <a:gd name="connsiteY41" fmla="*/ 5493812 h 5493812"/>
                      <a:gd name="connsiteX42" fmla="*/ 1055052 w 11105813"/>
                      <a:gd name="connsiteY42" fmla="*/ 5493812 h 5493812"/>
                      <a:gd name="connsiteX43" fmla="*/ 0 w 11105813"/>
                      <a:gd name="connsiteY43" fmla="*/ 5493812 h 5493812"/>
                      <a:gd name="connsiteX44" fmla="*/ 0 w 11105813"/>
                      <a:gd name="connsiteY44" fmla="*/ 4752147 h 5493812"/>
                      <a:gd name="connsiteX45" fmla="*/ 0 w 11105813"/>
                      <a:gd name="connsiteY45" fmla="*/ 4120359 h 5493812"/>
                      <a:gd name="connsiteX46" fmla="*/ 0 w 11105813"/>
                      <a:gd name="connsiteY46" fmla="*/ 3433633 h 5493812"/>
                      <a:gd name="connsiteX47" fmla="*/ 0 w 11105813"/>
                      <a:gd name="connsiteY47" fmla="*/ 2911720 h 5493812"/>
                      <a:gd name="connsiteX48" fmla="*/ 0 w 11105813"/>
                      <a:gd name="connsiteY48" fmla="*/ 2115118 h 5493812"/>
                      <a:gd name="connsiteX49" fmla="*/ 0 w 11105813"/>
                      <a:gd name="connsiteY49" fmla="*/ 1318515 h 5493812"/>
                      <a:gd name="connsiteX50" fmla="*/ 0 w 11105813"/>
                      <a:gd name="connsiteY50" fmla="*/ 0 h 5493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105813" h="5493812" fill="none" extrusionOk="0">
                        <a:moveTo>
                          <a:pt x="0" y="0"/>
                        </a:moveTo>
                        <a:cubicBezTo>
                          <a:pt x="245810" y="-21906"/>
                          <a:pt x="448104" y="18536"/>
                          <a:pt x="583055" y="0"/>
                        </a:cubicBezTo>
                        <a:cubicBezTo>
                          <a:pt x="718007" y="-18536"/>
                          <a:pt x="1046224" y="35359"/>
                          <a:pt x="1388227" y="0"/>
                        </a:cubicBezTo>
                        <a:cubicBezTo>
                          <a:pt x="1730230" y="-35359"/>
                          <a:pt x="1635209" y="5863"/>
                          <a:pt x="1749166" y="0"/>
                        </a:cubicBezTo>
                        <a:cubicBezTo>
                          <a:pt x="1863123" y="-5863"/>
                          <a:pt x="2194518" y="14798"/>
                          <a:pt x="2332221" y="0"/>
                        </a:cubicBezTo>
                        <a:cubicBezTo>
                          <a:pt x="2469924" y="-14798"/>
                          <a:pt x="2569609" y="-14327"/>
                          <a:pt x="2804218" y="0"/>
                        </a:cubicBezTo>
                        <a:cubicBezTo>
                          <a:pt x="3038827" y="14327"/>
                          <a:pt x="3246151" y="-26494"/>
                          <a:pt x="3498331" y="0"/>
                        </a:cubicBezTo>
                        <a:cubicBezTo>
                          <a:pt x="3750511" y="26494"/>
                          <a:pt x="3808470" y="-23168"/>
                          <a:pt x="4081386" y="0"/>
                        </a:cubicBezTo>
                        <a:cubicBezTo>
                          <a:pt x="4354302" y="23168"/>
                          <a:pt x="4520028" y="-27715"/>
                          <a:pt x="4664441" y="0"/>
                        </a:cubicBezTo>
                        <a:cubicBezTo>
                          <a:pt x="4808854" y="27715"/>
                          <a:pt x="4902481" y="9426"/>
                          <a:pt x="5136439" y="0"/>
                        </a:cubicBezTo>
                        <a:cubicBezTo>
                          <a:pt x="5370397" y="-9426"/>
                          <a:pt x="5496838" y="15596"/>
                          <a:pt x="5830552" y="0"/>
                        </a:cubicBezTo>
                        <a:cubicBezTo>
                          <a:pt x="6164266" y="-15596"/>
                          <a:pt x="6345584" y="38136"/>
                          <a:pt x="6635723" y="0"/>
                        </a:cubicBezTo>
                        <a:cubicBezTo>
                          <a:pt x="6925862" y="-38136"/>
                          <a:pt x="6996391" y="12481"/>
                          <a:pt x="7218778" y="0"/>
                        </a:cubicBezTo>
                        <a:cubicBezTo>
                          <a:pt x="7441165" y="-12481"/>
                          <a:pt x="7412038" y="-5783"/>
                          <a:pt x="7579717" y="0"/>
                        </a:cubicBezTo>
                        <a:cubicBezTo>
                          <a:pt x="7747396" y="5783"/>
                          <a:pt x="7785856" y="-14655"/>
                          <a:pt x="7940656" y="0"/>
                        </a:cubicBezTo>
                        <a:cubicBezTo>
                          <a:pt x="8095456" y="14655"/>
                          <a:pt x="8320181" y="23996"/>
                          <a:pt x="8634770" y="0"/>
                        </a:cubicBezTo>
                        <a:cubicBezTo>
                          <a:pt x="8949359" y="-23996"/>
                          <a:pt x="8931305" y="-1476"/>
                          <a:pt x="9106767" y="0"/>
                        </a:cubicBezTo>
                        <a:cubicBezTo>
                          <a:pt x="9282229" y="1476"/>
                          <a:pt x="9503073" y="24659"/>
                          <a:pt x="9800880" y="0"/>
                        </a:cubicBezTo>
                        <a:cubicBezTo>
                          <a:pt x="10098687" y="-24659"/>
                          <a:pt x="10248932" y="14272"/>
                          <a:pt x="10383935" y="0"/>
                        </a:cubicBezTo>
                        <a:cubicBezTo>
                          <a:pt x="10518938" y="-14272"/>
                          <a:pt x="10759542" y="1882"/>
                          <a:pt x="11105813" y="0"/>
                        </a:cubicBezTo>
                        <a:cubicBezTo>
                          <a:pt x="11113346" y="146049"/>
                          <a:pt x="11101455" y="278456"/>
                          <a:pt x="11105813" y="521912"/>
                        </a:cubicBezTo>
                        <a:cubicBezTo>
                          <a:pt x="11110171" y="765368"/>
                          <a:pt x="11084492" y="884726"/>
                          <a:pt x="11105813" y="1098762"/>
                        </a:cubicBezTo>
                        <a:cubicBezTo>
                          <a:pt x="11127135" y="1312798"/>
                          <a:pt x="11119556" y="1502117"/>
                          <a:pt x="11105813" y="1840427"/>
                        </a:cubicBezTo>
                        <a:cubicBezTo>
                          <a:pt x="11092070" y="2178738"/>
                          <a:pt x="11136960" y="2199522"/>
                          <a:pt x="11105813" y="2472215"/>
                        </a:cubicBezTo>
                        <a:cubicBezTo>
                          <a:pt x="11074666" y="2744908"/>
                          <a:pt x="11096495" y="2887224"/>
                          <a:pt x="11105813" y="3049066"/>
                        </a:cubicBezTo>
                        <a:cubicBezTo>
                          <a:pt x="11115131" y="3210908"/>
                          <a:pt x="11112708" y="3350576"/>
                          <a:pt x="11105813" y="3570978"/>
                        </a:cubicBezTo>
                        <a:cubicBezTo>
                          <a:pt x="11098918" y="3791380"/>
                          <a:pt x="11098292" y="3928879"/>
                          <a:pt x="11105813" y="4147828"/>
                        </a:cubicBezTo>
                        <a:cubicBezTo>
                          <a:pt x="11113335" y="4366777"/>
                          <a:pt x="11117792" y="4430246"/>
                          <a:pt x="11105813" y="4669740"/>
                        </a:cubicBezTo>
                        <a:cubicBezTo>
                          <a:pt x="11093834" y="4909234"/>
                          <a:pt x="11078973" y="5209841"/>
                          <a:pt x="11105813" y="5493812"/>
                        </a:cubicBezTo>
                        <a:cubicBezTo>
                          <a:pt x="10853770" y="5533653"/>
                          <a:pt x="10692500" y="5528931"/>
                          <a:pt x="10300642" y="5493812"/>
                        </a:cubicBezTo>
                        <a:cubicBezTo>
                          <a:pt x="9908784" y="5458693"/>
                          <a:pt x="9771027" y="5466520"/>
                          <a:pt x="9384412" y="5493812"/>
                        </a:cubicBezTo>
                        <a:cubicBezTo>
                          <a:pt x="8997797" y="5521105"/>
                          <a:pt x="8799249" y="5473667"/>
                          <a:pt x="8579241" y="5493812"/>
                        </a:cubicBezTo>
                        <a:cubicBezTo>
                          <a:pt x="8359233" y="5513957"/>
                          <a:pt x="7870981" y="5515638"/>
                          <a:pt x="7663011" y="5493812"/>
                        </a:cubicBezTo>
                        <a:cubicBezTo>
                          <a:pt x="7455041" y="5471987"/>
                          <a:pt x="7430147" y="5500635"/>
                          <a:pt x="7302072" y="5493812"/>
                        </a:cubicBezTo>
                        <a:cubicBezTo>
                          <a:pt x="7173997" y="5486989"/>
                          <a:pt x="6604634" y="5466012"/>
                          <a:pt x="6385842" y="5493812"/>
                        </a:cubicBezTo>
                        <a:cubicBezTo>
                          <a:pt x="6167050" y="5521613"/>
                          <a:pt x="6112067" y="5487464"/>
                          <a:pt x="6024904" y="5493812"/>
                        </a:cubicBezTo>
                        <a:cubicBezTo>
                          <a:pt x="5937741" y="5500160"/>
                          <a:pt x="5558408" y="5526787"/>
                          <a:pt x="5330790" y="5493812"/>
                        </a:cubicBezTo>
                        <a:cubicBezTo>
                          <a:pt x="5103172" y="5460837"/>
                          <a:pt x="4706180" y="5450177"/>
                          <a:pt x="4414561" y="5493812"/>
                        </a:cubicBezTo>
                        <a:cubicBezTo>
                          <a:pt x="4122942" y="5537447"/>
                          <a:pt x="4091140" y="5500488"/>
                          <a:pt x="3831505" y="5493812"/>
                        </a:cubicBezTo>
                        <a:cubicBezTo>
                          <a:pt x="3571870" y="5487136"/>
                          <a:pt x="3294188" y="5517653"/>
                          <a:pt x="2915276" y="5493812"/>
                        </a:cubicBezTo>
                        <a:cubicBezTo>
                          <a:pt x="2536364" y="5469971"/>
                          <a:pt x="2562826" y="5479576"/>
                          <a:pt x="2443279" y="5493812"/>
                        </a:cubicBezTo>
                        <a:cubicBezTo>
                          <a:pt x="2323732" y="5508048"/>
                          <a:pt x="1801314" y="5529427"/>
                          <a:pt x="1527049" y="5493812"/>
                        </a:cubicBezTo>
                        <a:cubicBezTo>
                          <a:pt x="1252784" y="5458198"/>
                          <a:pt x="1235690" y="5492512"/>
                          <a:pt x="1055052" y="5493812"/>
                        </a:cubicBezTo>
                        <a:cubicBezTo>
                          <a:pt x="874414" y="5495112"/>
                          <a:pt x="286530" y="5500949"/>
                          <a:pt x="0" y="5493812"/>
                        </a:cubicBezTo>
                        <a:cubicBezTo>
                          <a:pt x="-9116" y="5168214"/>
                          <a:pt x="13909" y="4986948"/>
                          <a:pt x="0" y="4752147"/>
                        </a:cubicBezTo>
                        <a:cubicBezTo>
                          <a:pt x="-13909" y="4517346"/>
                          <a:pt x="28656" y="4313360"/>
                          <a:pt x="0" y="4120359"/>
                        </a:cubicBezTo>
                        <a:cubicBezTo>
                          <a:pt x="-28656" y="3927358"/>
                          <a:pt x="5187" y="3643831"/>
                          <a:pt x="0" y="3433633"/>
                        </a:cubicBezTo>
                        <a:cubicBezTo>
                          <a:pt x="-5187" y="3223435"/>
                          <a:pt x="6455" y="3120644"/>
                          <a:pt x="0" y="2911720"/>
                        </a:cubicBezTo>
                        <a:cubicBezTo>
                          <a:pt x="-6455" y="2702796"/>
                          <a:pt x="-21596" y="2473179"/>
                          <a:pt x="0" y="2115118"/>
                        </a:cubicBezTo>
                        <a:cubicBezTo>
                          <a:pt x="21596" y="1757057"/>
                          <a:pt x="-12449" y="1700961"/>
                          <a:pt x="0" y="1318515"/>
                        </a:cubicBezTo>
                        <a:cubicBezTo>
                          <a:pt x="12449" y="936069"/>
                          <a:pt x="37355" y="272768"/>
                          <a:pt x="0" y="0"/>
                        </a:cubicBezTo>
                        <a:close/>
                      </a:path>
                      <a:path w="11105813" h="5493812" stroke="0" extrusionOk="0">
                        <a:moveTo>
                          <a:pt x="0" y="0"/>
                        </a:moveTo>
                        <a:cubicBezTo>
                          <a:pt x="243098" y="-34488"/>
                          <a:pt x="422762" y="-3995"/>
                          <a:pt x="694113" y="0"/>
                        </a:cubicBezTo>
                        <a:cubicBezTo>
                          <a:pt x="965464" y="3995"/>
                          <a:pt x="1351833" y="41098"/>
                          <a:pt x="1610343" y="0"/>
                        </a:cubicBezTo>
                        <a:cubicBezTo>
                          <a:pt x="1868853" y="-41098"/>
                          <a:pt x="1937887" y="-2942"/>
                          <a:pt x="2082340" y="0"/>
                        </a:cubicBezTo>
                        <a:cubicBezTo>
                          <a:pt x="2226793" y="2942"/>
                          <a:pt x="2509989" y="-3412"/>
                          <a:pt x="2665395" y="0"/>
                        </a:cubicBezTo>
                        <a:cubicBezTo>
                          <a:pt x="2820801" y="3412"/>
                          <a:pt x="3185961" y="20127"/>
                          <a:pt x="3470567" y="0"/>
                        </a:cubicBezTo>
                        <a:cubicBezTo>
                          <a:pt x="3755173" y="-20127"/>
                          <a:pt x="3754570" y="17223"/>
                          <a:pt x="3831505" y="0"/>
                        </a:cubicBezTo>
                        <a:cubicBezTo>
                          <a:pt x="3908440" y="-17223"/>
                          <a:pt x="4084954" y="-351"/>
                          <a:pt x="4303503" y="0"/>
                        </a:cubicBezTo>
                        <a:cubicBezTo>
                          <a:pt x="4522052" y="351"/>
                          <a:pt x="4662954" y="6698"/>
                          <a:pt x="4775500" y="0"/>
                        </a:cubicBezTo>
                        <a:cubicBezTo>
                          <a:pt x="4888046" y="-6698"/>
                          <a:pt x="5301087" y="-21290"/>
                          <a:pt x="5580671" y="0"/>
                        </a:cubicBezTo>
                        <a:cubicBezTo>
                          <a:pt x="5860255" y="21290"/>
                          <a:pt x="5881033" y="904"/>
                          <a:pt x="6052668" y="0"/>
                        </a:cubicBezTo>
                        <a:cubicBezTo>
                          <a:pt x="6224303" y="-904"/>
                          <a:pt x="6403508" y="6675"/>
                          <a:pt x="6746781" y="0"/>
                        </a:cubicBezTo>
                        <a:cubicBezTo>
                          <a:pt x="7090054" y="-6675"/>
                          <a:pt x="7096765" y="10865"/>
                          <a:pt x="7218778" y="0"/>
                        </a:cubicBezTo>
                        <a:cubicBezTo>
                          <a:pt x="7340791" y="-10865"/>
                          <a:pt x="7497776" y="-18606"/>
                          <a:pt x="7690776" y="0"/>
                        </a:cubicBezTo>
                        <a:cubicBezTo>
                          <a:pt x="7883776" y="18606"/>
                          <a:pt x="8141162" y="-18505"/>
                          <a:pt x="8495947" y="0"/>
                        </a:cubicBezTo>
                        <a:cubicBezTo>
                          <a:pt x="8850732" y="18505"/>
                          <a:pt x="8854783" y="6014"/>
                          <a:pt x="9079002" y="0"/>
                        </a:cubicBezTo>
                        <a:cubicBezTo>
                          <a:pt x="9303221" y="-6014"/>
                          <a:pt x="9611685" y="-20869"/>
                          <a:pt x="9773115" y="0"/>
                        </a:cubicBezTo>
                        <a:cubicBezTo>
                          <a:pt x="9934545" y="20869"/>
                          <a:pt x="10030626" y="8589"/>
                          <a:pt x="10245112" y="0"/>
                        </a:cubicBezTo>
                        <a:cubicBezTo>
                          <a:pt x="10459598" y="-8589"/>
                          <a:pt x="10927077" y="-32142"/>
                          <a:pt x="11105813" y="0"/>
                        </a:cubicBezTo>
                        <a:cubicBezTo>
                          <a:pt x="11132689" y="154762"/>
                          <a:pt x="11107087" y="441121"/>
                          <a:pt x="11105813" y="631788"/>
                        </a:cubicBezTo>
                        <a:cubicBezTo>
                          <a:pt x="11104539" y="822455"/>
                          <a:pt x="11076645" y="1243750"/>
                          <a:pt x="11105813" y="1428391"/>
                        </a:cubicBezTo>
                        <a:cubicBezTo>
                          <a:pt x="11134981" y="1613032"/>
                          <a:pt x="11106584" y="1972606"/>
                          <a:pt x="11105813" y="2224994"/>
                        </a:cubicBezTo>
                        <a:cubicBezTo>
                          <a:pt x="11105042" y="2477382"/>
                          <a:pt x="11103400" y="2671062"/>
                          <a:pt x="11105813" y="3021597"/>
                        </a:cubicBezTo>
                        <a:cubicBezTo>
                          <a:pt x="11108226" y="3372132"/>
                          <a:pt x="11090350" y="3510661"/>
                          <a:pt x="11105813" y="3818199"/>
                        </a:cubicBezTo>
                        <a:cubicBezTo>
                          <a:pt x="11121276" y="4125737"/>
                          <a:pt x="11118586" y="4243658"/>
                          <a:pt x="11105813" y="4614802"/>
                        </a:cubicBezTo>
                        <a:cubicBezTo>
                          <a:pt x="11093040" y="4985946"/>
                          <a:pt x="11095038" y="5301503"/>
                          <a:pt x="11105813" y="5493812"/>
                        </a:cubicBezTo>
                        <a:cubicBezTo>
                          <a:pt x="10994170" y="5482288"/>
                          <a:pt x="10832935" y="5502690"/>
                          <a:pt x="10744874" y="5493812"/>
                        </a:cubicBezTo>
                        <a:cubicBezTo>
                          <a:pt x="10656813" y="5484934"/>
                          <a:pt x="10201518" y="5504888"/>
                          <a:pt x="10050761" y="5493812"/>
                        </a:cubicBezTo>
                        <a:cubicBezTo>
                          <a:pt x="9900004" y="5482736"/>
                          <a:pt x="9636129" y="5463845"/>
                          <a:pt x="9356647" y="5493812"/>
                        </a:cubicBezTo>
                        <a:cubicBezTo>
                          <a:pt x="9077165" y="5523779"/>
                          <a:pt x="8898203" y="5513981"/>
                          <a:pt x="8662534" y="5493812"/>
                        </a:cubicBezTo>
                        <a:cubicBezTo>
                          <a:pt x="8426865" y="5473643"/>
                          <a:pt x="8206647" y="5504623"/>
                          <a:pt x="8079479" y="5493812"/>
                        </a:cubicBezTo>
                        <a:cubicBezTo>
                          <a:pt x="7952311" y="5483001"/>
                          <a:pt x="7698760" y="5474647"/>
                          <a:pt x="7496424" y="5493812"/>
                        </a:cubicBezTo>
                        <a:cubicBezTo>
                          <a:pt x="7294088" y="5512977"/>
                          <a:pt x="6946866" y="5498356"/>
                          <a:pt x="6580194" y="5493812"/>
                        </a:cubicBezTo>
                        <a:cubicBezTo>
                          <a:pt x="6213522" y="5489269"/>
                          <a:pt x="6091672" y="5497265"/>
                          <a:pt x="5886081" y="5493812"/>
                        </a:cubicBezTo>
                        <a:cubicBezTo>
                          <a:pt x="5680490" y="5490359"/>
                          <a:pt x="5430340" y="5477436"/>
                          <a:pt x="5080909" y="5493812"/>
                        </a:cubicBezTo>
                        <a:cubicBezTo>
                          <a:pt x="4731478" y="5510188"/>
                          <a:pt x="4700328" y="5518791"/>
                          <a:pt x="4497854" y="5493812"/>
                        </a:cubicBezTo>
                        <a:cubicBezTo>
                          <a:pt x="4295381" y="5468833"/>
                          <a:pt x="3973867" y="5493069"/>
                          <a:pt x="3581625" y="5493812"/>
                        </a:cubicBezTo>
                        <a:cubicBezTo>
                          <a:pt x="3189383" y="5494555"/>
                          <a:pt x="3062131" y="5478568"/>
                          <a:pt x="2776453" y="5493812"/>
                        </a:cubicBezTo>
                        <a:cubicBezTo>
                          <a:pt x="2490775" y="5509056"/>
                          <a:pt x="2491578" y="5508437"/>
                          <a:pt x="2304456" y="5493812"/>
                        </a:cubicBezTo>
                        <a:cubicBezTo>
                          <a:pt x="2117334" y="5479187"/>
                          <a:pt x="2017810" y="5503501"/>
                          <a:pt x="1832459" y="5493812"/>
                        </a:cubicBezTo>
                        <a:cubicBezTo>
                          <a:pt x="1647108" y="5484123"/>
                          <a:pt x="1205032" y="5533530"/>
                          <a:pt x="1027288" y="5493812"/>
                        </a:cubicBezTo>
                        <a:cubicBezTo>
                          <a:pt x="849544" y="5454094"/>
                          <a:pt x="297088" y="5453034"/>
                          <a:pt x="0" y="5493812"/>
                        </a:cubicBezTo>
                        <a:cubicBezTo>
                          <a:pt x="-5927" y="5159090"/>
                          <a:pt x="17785" y="5105547"/>
                          <a:pt x="0" y="4807086"/>
                        </a:cubicBezTo>
                        <a:cubicBezTo>
                          <a:pt x="-17785" y="4508625"/>
                          <a:pt x="-9809" y="4374442"/>
                          <a:pt x="0" y="4175297"/>
                        </a:cubicBezTo>
                        <a:cubicBezTo>
                          <a:pt x="9809" y="3976152"/>
                          <a:pt x="-7064" y="3661440"/>
                          <a:pt x="0" y="3433633"/>
                        </a:cubicBezTo>
                        <a:cubicBezTo>
                          <a:pt x="7064" y="3205826"/>
                          <a:pt x="18226" y="3022045"/>
                          <a:pt x="0" y="2911720"/>
                        </a:cubicBezTo>
                        <a:cubicBezTo>
                          <a:pt x="-18226" y="2801395"/>
                          <a:pt x="28891" y="2461143"/>
                          <a:pt x="0" y="2279932"/>
                        </a:cubicBezTo>
                        <a:cubicBezTo>
                          <a:pt x="-28891" y="2098721"/>
                          <a:pt x="6770" y="1815398"/>
                          <a:pt x="0" y="1483329"/>
                        </a:cubicBezTo>
                        <a:cubicBezTo>
                          <a:pt x="-6770" y="1151260"/>
                          <a:pt x="27563" y="1005792"/>
                          <a:pt x="0" y="686727"/>
                        </a:cubicBezTo>
                        <a:cubicBezTo>
                          <a:pt x="-27563" y="367662"/>
                          <a:pt x="-28683" y="2286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class="container"&gt;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class="row"&gt;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style="background : #8ea3d8be" class="col-md-12 jumbotron text-center"&gt;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&lt;h1 font face="Arial"&gt;Airport Calculator&lt;/h1&gt;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&lt;p font face="Arial"&gt;Let's explore the airports of the world! Use the interactive charts below to explore the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OpenFlights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dataset&lt;/p&gt;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class="row"&gt;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class="col-md-2"&gt;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class="well"&gt;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&lt;h5&gt;Please enter IATA airport code below&lt;/h5&gt;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&lt;input type="text" style="font-family: Arial" id="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airportCode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 placeholder="E.g., JFK" /&gt;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&lt;button id="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plotButton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 style="font-family: Arial"&gt;Plot Routes&lt;/button&gt;&lt;a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="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airportcodes.html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 target="_blank"&gt;Airport Code Search&lt;/a&gt;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class="panel panel-primary"&gt;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class="panel-heading"&gt;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&lt;h3 class="panel-title" font face="Arial"&gt;Airport Info&lt;/h3&gt;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id="sample-metadata" class="panel-body"&gt;&lt;/div&gt;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id="charts-container" class="col-md-10"&gt;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id="bar1"&gt;&lt;/div&gt;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id="bar2"&gt;&lt;/div&gt;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&lt;/div&gt;</a:t>
            </a:r>
          </a:p>
          <a:p>
            <a:b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id="map-container"&gt;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&lt;div id="map"&gt;&lt;/div&gt;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&lt;/div&gt;</a:t>
            </a:r>
          </a:p>
          <a:p>
            <a:b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&lt;script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="https://d3js.org/d3.v7.min.js"&gt;&lt;/script&gt;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&lt;script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="https://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cdn.plot.ly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plotly-latest.min.js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"&gt;&lt;/script&gt;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&lt;script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="https://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cdnjs.cloudflare.com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/ajax/libs/leaflet/1.7.1/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leaflet.js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"&gt;&lt;/script&gt;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&lt;script 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= "</a:t>
            </a:r>
            <a:r>
              <a:rPr lang="en-US" sz="9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app.js</a:t>
            </a: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"&gt;&lt;/script&gt;</a:t>
            </a:r>
          </a:p>
          <a:p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&lt;/body&gt;</a:t>
            </a:r>
          </a:p>
          <a:p>
            <a:b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n-US" sz="9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26568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A2F2-F232-CC34-66EA-C01EC399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4" y="2834640"/>
            <a:ext cx="7729728" cy="118872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536614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circle on a white background&#10;&#10;Description automatically generated">
            <a:extLst>
              <a:ext uri="{FF2B5EF4-FFF2-40B4-BE49-F238E27FC236}">
                <a16:creationId xmlns:a16="http://schemas.microsoft.com/office/drawing/2014/main" id="{356DA8FE-A791-EA46-4F3C-ECE26A58E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907664"/>
            <a:ext cx="1011929" cy="676460"/>
          </a:xfrm>
          <a:prstGeom prst="rect">
            <a:avLst/>
          </a:prstGeom>
        </p:spPr>
      </p:pic>
      <p:pic>
        <p:nvPicPr>
          <p:cNvPr id="11" name="Picture 10" descr="A blue and white flag with a green leaf and a gold sign&#10;&#10;Description automatically generated">
            <a:extLst>
              <a:ext uri="{FF2B5EF4-FFF2-40B4-BE49-F238E27FC236}">
                <a16:creationId xmlns:a16="http://schemas.microsoft.com/office/drawing/2014/main" id="{0B12F318-B5A2-AE24-43D0-44E68346A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0" y="5860426"/>
            <a:ext cx="1141981" cy="716842"/>
          </a:xfrm>
          <a:prstGeom prst="rect">
            <a:avLst/>
          </a:prstGeom>
        </p:spPr>
      </p:pic>
      <p:pic>
        <p:nvPicPr>
          <p:cNvPr id="15" name="Picture 14" descr="A black eagle on a red background&#10;&#10;Description automatically generated">
            <a:extLst>
              <a:ext uri="{FF2B5EF4-FFF2-40B4-BE49-F238E27FC236}">
                <a16:creationId xmlns:a16="http://schemas.microsoft.com/office/drawing/2014/main" id="{50335565-BABF-FF6E-D095-E595A81A7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189" y="5889369"/>
            <a:ext cx="960959" cy="687899"/>
          </a:xfrm>
          <a:prstGeom prst="rect">
            <a:avLst/>
          </a:prstGeom>
        </p:spPr>
      </p:pic>
      <p:pic>
        <p:nvPicPr>
          <p:cNvPr id="3" name="Picture 2" descr="A flag with a palm tree and cannon&#10;&#10;Description automatically generated">
            <a:extLst>
              <a:ext uri="{FF2B5EF4-FFF2-40B4-BE49-F238E27FC236}">
                <a16:creationId xmlns:a16="http://schemas.microsoft.com/office/drawing/2014/main" id="{2C6B0572-4F53-AB8F-D259-9A5936BFB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0785" y="5907664"/>
            <a:ext cx="1104689" cy="661510"/>
          </a:xfrm>
          <a:prstGeom prst="rect">
            <a:avLst/>
          </a:prstGeom>
        </p:spPr>
      </p:pic>
      <p:pic>
        <p:nvPicPr>
          <p:cNvPr id="5" name="Picture 4" descr="A flag with a red green and blue circle with a white and blue emblem&#10;&#10;Description automatically generated">
            <a:extLst>
              <a:ext uri="{FF2B5EF4-FFF2-40B4-BE49-F238E27FC236}">
                <a16:creationId xmlns:a16="http://schemas.microsoft.com/office/drawing/2014/main" id="{6AD805FD-9674-20CF-7487-10E24E0DB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2237" y="5914520"/>
            <a:ext cx="1011929" cy="66960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3C572E-43E0-2AD4-56E9-E58FEF8C502C}"/>
              </a:ext>
            </a:extLst>
          </p:cNvPr>
          <p:cNvSpPr/>
          <p:nvPr/>
        </p:nvSpPr>
        <p:spPr>
          <a:xfrm>
            <a:off x="946068" y="609460"/>
            <a:ext cx="10121735" cy="110756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/>
          </a:p>
          <a:p>
            <a:r>
              <a:rPr lang="en-US" sz="3600" b="1" dirty="0"/>
              <a:t>FUTURE IMPROVEMENTS</a:t>
            </a:r>
          </a:p>
          <a:p>
            <a:endParaRPr lang="en-US" sz="3600" dirty="0"/>
          </a:p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D619D5D-DBCF-5FAA-B685-26D6227A0971}"/>
              </a:ext>
            </a:extLst>
          </p:cNvPr>
          <p:cNvSpPr/>
          <p:nvPr/>
        </p:nvSpPr>
        <p:spPr>
          <a:xfrm>
            <a:off x="946067" y="1717020"/>
            <a:ext cx="10121735" cy="393581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Make the tool more useful by, eventually, adding pricing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Find a source to update the dataset with information after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Be able to create a price forecasting calculator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Amenities at the airport (hotels, restaurants, shopping)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04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D1D96FE-94F0-63F2-381D-C3C617818E46}"/>
              </a:ext>
            </a:extLst>
          </p:cNvPr>
          <p:cNvSpPr txBox="1">
            <a:spLocks/>
          </p:cNvSpPr>
          <p:nvPr/>
        </p:nvSpPr>
        <p:spPr>
          <a:xfrm>
            <a:off x="121481" y="3008256"/>
            <a:ext cx="7729728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THANK YOU!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E7CDE-3CDF-7309-F90D-F31BA686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911" y="1042987"/>
            <a:ext cx="8094597" cy="4506907"/>
          </a:xfrm>
          <a:prstGeom prst="rect">
            <a:avLst/>
          </a:prstGeom>
        </p:spPr>
      </p:pic>
      <p:pic>
        <p:nvPicPr>
          <p:cNvPr id="3" name="Picture 2" descr="A close-up of a plane&#10;&#10;Description automatically generated">
            <a:extLst>
              <a:ext uri="{FF2B5EF4-FFF2-40B4-BE49-F238E27FC236}">
                <a16:creationId xmlns:a16="http://schemas.microsoft.com/office/drawing/2014/main" id="{9A75F736-6F3E-B2CC-8494-2F5102C72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7151">
            <a:off x="4124036" y="4193510"/>
            <a:ext cx="1504994" cy="5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2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A2F2-F232-CC34-66EA-C01EC399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4" y="2834640"/>
            <a:ext cx="7729728" cy="118872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PROJECT CONCEPT</a:t>
            </a:r>
          </a:p>
        </p:txBody>
      </p:sp>
    </p:spTree>
    <p:extLst>
      <p:ext uri="{BB962C8B-B14F-4D97-AF65-F5344CB8AC3E}">
        <p14:creationId xmlns:p14="http://schemas.microsoft.com/office/powerpoint/2010/main" val="333247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6BFEC0-0330-E69D-7BB6-3CB06481811F}"/>
              </a:ext>
            </a:extLst>
          </p:cNvPr>
          <p:cNvSpPr txBox="1"/>
          <p:nvPr/>
        </p:nvSpPr>
        <p:spPr>
          <a:xfrm>
            <a:off x="1328667" y="1298222"/>
            <a:ext cx="93359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aim was to build a </a:t>
            </a:r>
            <a:r>
              <a:rPr lang="en-US" sz="2800" b="1" dirty="0"/>
              <a:t>travel route search engine with helpful visualizations </a:t>
            </a:r>
            <a:r>
              <a:rPr lang="en-US" sz="2800" dirty="0"/>
              <a:t>to guide the trip selection process.  </a:t>
            </a:r>
          </a:p>
          <a:p>
            <a:endParaRPr lang="en-US" sz="2800" dirty="0"/>
          </a:p>
          <a:p>
            <a:r>
              <a:rPr lang="en-US" sz="2800" dirty="0"/>
              <a:t>With so many flights departing from each airport, this tool has the potential to really help travelers find </a:t>
            </a:r>
            <a:r>
              <a:rPr lang="en-US" sz="2800" b="1" dirty="0"/>
              <a:t>the most direct route </a:t>
            </a:r>
            <a:r>
              <a:rPr lang="en-US" sz="2800" dirty="0"/>
              <a:t>of travel.</a:t>
            </a:r>
          </a:p>
        </p:txBody>
      </p:sp>
      <p:pic>
        <p:nvPicPr>
          <p:cNvPr id="4" name="Picture 3" descr="A flag with a blue circle and white text&#10;&#10;Description automatically generated">
            <a:extLst>
              <a:ext uri="{FF2B5EF4-FFF2-40B4-BE49-F238E27FC236}">
                <a16:creationId xmlns:a16="http://schemas.microsoft.com/office/drawing/2014/main" id="{F6094BDC-98BF-942B-F7E2-32AF56E1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578" y="5482384"/>
            <a:ext cx="1188638" cy="848243"/>
          </a:xfrm>
          <a:prstGeom prst="rect">
            <a:avLst/>
          </a:prstGeom>
        </p:spPr>
      </p:pic>
      <p:pic>
        <p:nvPicPr>
          <p:cNvPr id="13" name="Picture 12" descr="A flag with a yellow and red design&#10;&#10;Description automatically generated">
            <a:extLst>
              <a:ext uri="{FF2B5EF4-FFF2-40B4-BE49-F238E27FC236}">
                <a16:creationId xmlns:a16="http://schemas.microsoft.com/office/drawing/2014/main" id="{6287B355-A703-4B5B-6C2D-F54CB5CF7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373" y="5518010"/>
            <a:ext cx="1336845" cy="848243"/>
          </a:xfrm>
          <a:prstGeom prst="rect">
            <a:avLst/>
          </a:prstGeom>
        </p:spPr>
      </p:pic>
      <p:pic>
        <p:nvPicPr>
          <p:cNvPr id="15" name="Picture 14" descr="A blue and yellow flag with a black trident&#10;&#10;Description automatically generated">
            <a:extLst>
              <a:ext uri="{FF2B5EF4-FFF2-40B4-BE49-F238E27FC236}">
                <a16:creationId xmlns:a16="http://schemas.microsoft.com/office/drawing/2014/main" id="{ED0D518E-1D22-042E-855E-0C89B3C93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622" y="5511539"/>
            <a:ext cx="1351970" cy="900089"/>
          </a:xfrm>
          <a:prstGeom prst="rect">
            <a:avLst/>
          </a:prstGeom>
        </p:spPr>
      </p:pic>
      <p:pic>
        <p:nvPicPr>
          <p:cNvPr id="17" name="Picture 16" descr="A green and black flag&#10;&#10;Description automatically generated">
            <a:extLst>
              <a:ext uri="{FF2B5EF4-FFF2-40B4-BE49-F238E27FC236}">
                <a16:creationId xmlns:a16="http://schemas.microsoft.com/office/drawing/2014/main" id="{E7BD29ED-10C1-D15F-C762-86611097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893" y="5526937"/>
            <a:ext cx="1496654" cy="869295"/>
          </a:xfrm>
          <a:prstGeom prst="rect">
            <a:avLst/>
          </a:prstGeom>
        </p:spPr>
      </p:pic>
      <p:pic>
        <p:nvPicPr>
          <p:cNvPr id="19" name="Picture 18" descr="A yellow circle on a blue background&#10;&#10;Description automatically generated">
            <a:extLst>
              <a:ext uri="{FF2B5EF4-FFF2-40B4-BE49-F238E27FC236}">
                <a16:creationId xmlns:a16="http://schemas.microsoft.com/office/drawing/2014/main" id="{8638091F-6D65-CBC7-42FD-29715C1BC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82" y="5543281"/>
            <a:ext cx="1351970" cy="8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3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A2F2-F232-CC34-66EA-C01EC399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34" y="2834640"/>
            <a:ext cx="7729728" cy="118872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25901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6BFEC0-0330-E69D-7BB6-3CB06481811F}"/>
              </a:ext>
            </a:extLst>
          </p:cNvPr>
          <p:cNvSpPr txBox="1"/>
          <p:nvPr/>
        </p:nvSpPr>
        <p:spPr>
          <a:xfrm>
            <a:off x="1021396" y="1383947"/>
            <a:ext cx="98085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Travelers that hate layovers wish to see only NON-STOP flights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useful to model travel in an easy to consume way without pricing information to distract their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DC976-88DC-087C-D8B1-7F2A1C752095}"/>
              </a:ext>
            </a:extLst>
          </p:cNvPr>
          <p:cNvSpPr txBox="1"/>
          <p:nvPr/>
        </p:nvSpPr>
        <p:spPr>
          <a:xfrm>
            <a:off x="569791" y="460617"/>
            <a:ext cx="4142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We believe that…</a:t>
            </a:r>
          </a:p>
          <a:p>
            <a:endParaRPr lang="en-US" dirty="0"/>
          </a:p>
        </p:txBody>
      </p:sp>
      <p:pic>
        <p:nvPicPr>
          <p:cNvPr id="5" name="Picture 4" descr="A flag of tanzania with a black and blue stripe&#10;&#10;Description automatically generated">
            <a:extLst>
              <a:ext uri="{FF2B5EF4-FFF2-40B4-BE49-F238E27FC236}">
                <a16:creationId xmlns:a16="http://schemas.microsoft.com/office/drawing/2014/main" id="{7A284F25-251A-04DF-9328-128E5144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485" y="5660478"/>
            <a:ext cx="1090964" cy="73690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 descr="A flag with a triangle and a yellow sun&#10;&#10;Description automatically generated">
            <a:extLst>
              <a:ext uri="{FF2B5EF4-FFF2-40B4-BE49-F238E27FC236}">
                <a16:creationId xmlns:a16="http://schemas.microsoft.com/office/drawing/2014/main" id="{60BDCD9A-2955-23B9-C957-8E61EA89C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981" y="5628199"/>
            <a:ext cx="1160239" cy="7838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 descr="A flag with a red blue and black circle&#10;&#10;Description automatically generated">
            <a:extLst>
              <a:ext uri="{FF2B5EF4-FFF2-40B4-BE49-F238E27FC236}">
                <a16:creationId xmlns:a16="http://schemas.microsoft.com/office/drawing/2014/main" id="{D6132280-2AE9-042B-CCEC-713601C70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7656" y="5609856"/>
            <a:ext cx="1059830" cy="7838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 descr="A flag of italy with a red white and green stripe&#10;&#10;Description automatically generated">
            <a:extLst>
              <a:ext uri="{FF2B5EF4-FFF2-40B4-BE49-F238E27FC236}">
                <a16:creationId xmlns:a16="http://schemas.microsoft.com/office/drawing/2014/main" id="{5074E554-5DB9-04F1-DAD7-D36657FF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664" y="5675146"/>
            <a:ext cx="1091566" cy="73690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flag with a coat of arms and a tree&#10;&#10;Description automatically generated">
            <a:extLst>
              <a:ext uri="{FF2B5EF4-FFF2-40B4-BE49-F238E27FC236}">
                <a16:creationId xmlns:a16="http://schemas.microsoft.com/office/drawing/2014/main" id="{6D62331B-23FA-CC28-F6D6-B29B0C285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2" y="5642576"/>
            <a:ext cx="1160239" cy="77666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8307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A2F2-F232-CC34-66EA-C01EC399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012" y="2973685"/>
            <a:ext cx="7729728" cy="118872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194805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92FC5B-CC8D-E972-59C6-18DB41E92E04}"/>
              </a:ext>
            </a:extLst>
          </p:cNvPr>
          <p:cNvSpPr txBox="1"/>
          <p:nvPr/>
        </p:nvSpPr>
        <p:spPr>
          <a:xfrm>
            <a:off x="739125" y="434304"/>
            <a:ext cx="107137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 SOURCES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>
                <a:hlinkClick r:id="rId3"/>
              </a:rPr>
              <a:t>OpenFlights</a:t>
            </a:r>
            <a:r>
              <a:rPr lang="en-US" sz="1600" dirty="0">
                <a:hlinkClick r:id="rId3"/>
              </a:rPr>
              <a:t> </a:t>
            </a:r>
            <a:endParaRPr lang="en-US" sz="16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</a:rPr>
              <a:t>OpenFlights</a:t>
            </a:r>
            <a:r>
              <a:rPr lang="en-US" sz="1400" b="0" i="0" dirty="0">
                <a:effectLst/>
              </a:rPr>
              <a:t> Airports Database contains </a:t>
            </a:r>
            <a:r>
              <a:rPr lang="en-US" sz="1400" b="1" i="0" dirty="0">
                <a:effectLst/>
              </a:rPr>
              <a:t>over 10,000</a:t>
            </a:r>
            <a:r>
              <a:rPr lang="en-US" sz="1400" b="0" i="0" dirty="0">
                <a:effectLst/>
              </a:rPr>
              <a:t> airports spanning the globe</a:t>
            </a:r>
            <a:endParaRPr lang="en-US" sz="1400" b="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400" i="0" dirty="0">
                <a:effectLst/>
              </a:rPr>
              <a:t>D</a:t>
            </a:r>
            <a:r>
              <a:rPr lang="en-US" sz="1400" dirty="0"/>
              <a:t>eveloped to store </a:t>
            </a:r>
            <a:r>
              <a:rPr lang="en-US" sz="1400" i="0" dirty="0">
                <a:effectLst/>
              </a:rPr>
              <a:t>free airport, airline, and route data</a:t>
            </a:r>
            <a:r>
              <a:rPr lang="en-US" sz="1400" dirty="0"/>
              <a:t> 				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400" dirty="0"/>
              <a:t>This is where we sourced the .</a:t>
            </a:r>
            <a:r>
              <a:rPr lang="en-US" sz="1400" dirty="0" err="1"/>
              <a:t>dat</a:t>
            </a:r>
            <a:r>
              <a:rPr lang="en-US" sz="1400" dirty="0"/>
              <a:t> file which we converted to CSV and then JSON format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StackOverflow</a:t>
            </a:r>
            <a:r>
              <a:rPr lang="en-US" sz="1600" dirty="0"/>
              <a:t> Discussion Forums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Free Code Camp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W3Schools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JavaScriptTutorial.net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IATA </a:t>
            </a:r>
            <a:r>
              <a:rPr lang="en-US" sz="1600" i="0" dirty="0">
                <a:effectLst/>
                <a:hlinkClick r:id="rId4"/>
              </a:rPr>
              <a:t>Airline and Airport Code Search</a:t>
            </a:r>
            <a:endParaRPr lang="en-US" sz="160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The Modern Wed: Multi-device Web Development with HTML5, CSS3, and JavaScript  by Peter Gaston</a:t>
            </a:r>
            <a:endParaRPr lang="en-US" sz="1600" dirty="0"/>
          </a:p>
        </p:txBody>
      </p:sp>
      <p:pic>
        <p:nvPicPr>
          <p:cNvPr id="4" name="Picture 3" descr="A yellow star on a red background&#10;&#10;Description automatically generated">
            <a:extLst>
              <a:ext uri="{FF2B5EF4-FFF2-40B4-BE49-F238E27FC236}">
                <a16:creationId xmlns:a16="http://schemas.microsoft.com/office/drawing/2014/main" id="{92681E5F-CDA8-DD0C-EA1C-0F26E85AB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699" y="5703999"/>
            <a:ext cx="1196706" cy="7838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blue and yellow flag&#10;&#10;Description automatically generated">
            <a:extLst>
              <a:ext uri="{FF2B5EF4-FFF2-40B4-BE49-F238E27FC236}">
                <a16:creationId xmlns:a16="http://schemas.microsoft.com/office/drawing/2014/main" id="{87413C7E-DBFE-4EF7-0A67-B1CC551B4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172" y="5686790"/>
            <a:ext cx="1195706" cy="7838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 descr="A flag with a star in the center&#10;&#10;Description automatically generated">
            <a:extLst>
              <a:ext uri="{FF2B5EF4-FFF2-40B4-BE49-F238E27FC236}">
                <a16:creationId xmlns:a16="http://schemas.microsoft.com/office/drawing/2014/main" id="{BD009689-8237-935E-B6A6-6CB1FE0C7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3889" y="5686790"/>
            <a:ext cx="1388176" cy="73690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 descr="A blue and red flag with a cross&#10;&#10;Description automatically generated">
            <a:extLst>
              <a:ext uri="{FF2B5EF4-FFF2-40B4-BE49-F238E27FC236}">
                <a16:creationId xmlns:a16="http://schemas.microsoft.com/office/drawing/2014/main" id="{5A7A2CF3-0761-9EF1-A740-ACC878A05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581" y="5693053"/>
            <a:ext cx="1255467" cy="73690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 descr="A red white and black flag&#10;&#10;Description automatically generated">
            <a:extLst>
              <a:ext uri="{FF2B5EF4-FFF2-40B4-BE49-F238E27FC236}">
                <a16:creationId xmlns:a16="http://schemas.microsoft.com/office/drawing/2014/main" id="{76CD6918-6FDE-7EE8-24F2-0394C79D0E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5637" y="5703999"/>
            <a:ext cx="1143209" cy="76525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3702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A2F2-F232-CC34-66EA-C01EC399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69" y="586712"/>
            <a:ext cx="7729728" cy="118872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VISUALIZATIONS WE BUILT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092C7-4363-3382-DE4E-29B9D9CF9B37}"/>
              </a:ext>
            </a:extLst>
          </p:cNvPr>
          <p:cNvSpPr txBox="1"/>
          <p:nvPr/>
        </p:nvSpPr>
        <p:spPr>
          <a:xfrm>
            <a:off x="406969" y="1318233"/>
            <a:ext cx="1137806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IATA</a:t>
            </a:r>
            <a:r>
              <a:rPr lang="en-US" sz="2400" dirty="0"/>
              <a:t> (International Airport Transportation Association) </a:t>
            </a:r>
            <a:r>
              <a:rPr lang="en-US" sz="2400" b="1" dirty="0"/>
              <a:t>Code Search </a:t>
            </a:r>
          </a:p>
          <a:p>
            <a:r>
              <a:rPr lang="en-US" sz="2400" b="1" dirty="0"/>
              <a:t>    </a:t>
            </a:r>
            <a:r>
              <a:rPr lang="en-US" sz="2400" dirty="0"/>
              <a:t>w/ Map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b="1" dirty="0"/>
              <a:t>2. Airport Info At-A-Glance </a:t>
            </a:r>
            <a:r>
              <a:rPr lang="en-US" sz="2400" dirty="0"/>
              <a:t>(airport name, altitude, city, country, altitude, time zone)</a:t>
            </a:r>
          </a:p>
          <a:p>
            <a:endParaRPr lang="en-US" sz="2400" dirty="0"/>
          </a:p>
          <a:p>
            <a:r>
              <a:rPr lang="en-US" sz="2400" b="1" dirty="0"/>
              <a:t>3. Top Destinations </a:t>
            </a:r>
            <a:r>
              <a:rPr lang="en-US" sz="2400" dirty="0"/>
              <a:t>Graph</a:t>
            </a:r>
          </a:p>
          <a:p>
            <a:endParaRPr lang="en-US" sz="2400" dirty="0"/>
          </a:p>
          <a:p>
            <a:r>
              <a:rPr lang="en-US" sz="2400" b="1" dirty="0"/>
              <a:t>4. Top Airlines </a:t>
            </a:r>
            <a:r>
              <a:rPr lang="en-US" sz="2400" dirty="0"/>
              <a:t>Graph</a:t>
            </a:r>
          </a:p>
          <a:p>
            <a:endParaRPr lang="en-US" sz="2400" dirty="0"/>
          </a:p>
          <a:p>
            <a:r>
              <a:rPr lang="en-US" sz="2400" dirty="0"/>
              <a:t>5. </a:t>
            </a:r>
            <a:r>
              <a:rPr lang="en-US" sz="2400" b="1" dirty="0"/>
              <a:t>IATA Code Cheat Sheet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29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1CE52C-4D50-3743-243D-1BBE553645F1}"/>
              </a:ext>
            </a:extLst>
          </p:cNvPr>
          <p:cNvSpPr txBox="1">
            <a:spLocks/>
          </p:cNvSpPr>
          <p:nvPr/>
        </p:nvSpPr>
        <p:spPr>
          <a:xfrm>
            <a:off x="451901" y="2979682"/>
            <a:ext cx="7729728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LIVE DEMO (2-3mins)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B6F6D1-48A4-2300-0A42-4635C5B5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5201"/>
            <a:ext cx="5876925" cy="406042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98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3042</TotalTime>
  <Words>1191</Words>
  <Application>Microsoft Macintosh PowerPoint</Application>
  <PresentationFormat>Widescreen</PresentationFormat>
  <Paragraphs>160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Century Gothic</vt:lpstr>
      <vt:lpstr>Menlo</vt:lpstr>
      <vt:lpstr>Wingdings 3</vt:lpstr>
      <vt:lpstr>Ion</vt:lpstr>
      <vt:lpstr>The Ultimate Travel Route Visualization Dashboard</vt:lpstr>
      <vt:lpstr>PROJECT CONCEPT</vt:lpstr>
      <vt:lpstr>PowerPoint Presentation</vt:lpstr>
      <vt:lpstr>PURPOSE</vt:lpstr>
      <vt:lpstr>PowerPoint Presentation</vt:lpstr>
      <vt:lpstr>DATA SOURCES</vt:lpstr>
      <vt:lpstr>PowerPoint Presentation</vt:lpstr>
      <vt:lpstr>VISUALIZATIONS WE BUILT</vt:lpstr>
      <vt:lpstr>PowerPoint Presentation</vt:lpstr>
      <vt:lpstr>A PEEK AT OUR CODE</vt:lpstr>
      <vt:lpstr>PowerPoint Presentation</vt:lpstr>
      <vt:lpstr>PowerPoint Presentation</vt:lpstr>
      <vt:lpstr>FUTURE IMPROVEMENTS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Ultimate Travel ROUTE  Visualization Dashboard</dc:title>
  <dc:creator>Chantal Thomas</dc:creator>
  <cp:lastModifiedBy>Chantal Thomas</cp:lastModifiedBy>
  <cp:revision>22</cp:revision>
  <dcterms:created xsi:type="dcterms:W3CDTF">2024-02-28T01:45:20Z</dcterms:created>
  <dcterms:modified xsi:type="dcterms:W3CDTF">2024-03-04T15:25:18Z</dcterms:modified>
</cp:coreProperties>
</file>